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61" r:id="rId4"/>
    <p:sldId id="258" r:id="rId5"/>
    <p:sldId id="354" r:id="rId6"/>
    <p:sldId id="350" r:id="rId7"/>
    <p:sldId id="353" r:id="rId8"/>
    <p:sldId id="355" r:id="rId9"/>
    <p:sldId id="330" r:id="rId10"/>
    <p:sldId id="342" r:id="rId11"/>
    <p:sldId id="356" r:id="rId12"/>
    <p:sldId id="341" r:id="rId13"/>
    <p:sldId id="340" r:id="rId14"/>
    <p:sldId id="260" r:id="rId15"/>
    <p:sldId id="359" r:id="rId16"/>
    <p:sldId id="358" r:id="rId17"/>
    <p:sldId id="357" r:id="rId18"/>
    <p:sldId id="314" r:id="rId19"/>
    <p:sldId id="361" r:id="rId20"/>
    <p:sldId id="362" r:id="rId21"/>
    <p:sldId id="360" r:id="rId22"/>
    <p:sldId id="365" r:id="rId23"/>
    <p:sldId id="366" r:id="rId24"/>
    <p:sldId id="367" r:id="rId25"/>
    <p:sldId id="363" r:id="rId26"/>
    <p:sldId id="364" r:id="rId27"/>
    <p:sldId id="291" r:id="rId28"/>
    <p:sldId id="368" r:id="rId29"/>
    <p:sldId id="369" r:id="rId30"/>
    <p:sldId id="370" r:id="rId31"/>
    <p:sldId id="320" r:id="rId32"/>
    <p:sldId id="339" r:id="rId33"/>
    <p:sldId id="371" r:id="rId34"/>
    <p:sldId id="372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81862" autoAdjust="0"/>
  </p:normalViewPr>
  <p:slideViewPr>
    <p:cSldViewPr snapToGrid="0" snapToObjects="1">
      <p:cViewPr varScale="1">
        <p:scale>
          <a:sx n="87" d="100"/>
          <a:sy n="87" d="100"/>
        </p:scale>
        <p:origin x="116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3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-392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3CAF3-C756-7D4F-B271-774A778B3C4A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600E-E86B-B342-9971-E6D838E88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3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noProof="0" dirty="0"/>
              <a:t>Questa</a:t>
            </a:r>
            <a:r>
              <a:rPr lang="it-IT" baseline="0" noProof="0" dirty="0"/>
              <a:t> presentazione può essere migliorata aggiungendo delle immagini.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7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Il logopedista dimostra un e-Book su un </a:t>
            </a:r>
            <a:r>
              <a:rPr lang="it-IT" dirty="0" err="1"/>
              <a:t>tablet</a:t>
            </a:r>
            <a:r>
              <a:rPr lang="it-IT" dirty="0"/>
              <a:t>. Chiede ai genitori come si potrebbe</a:t>
            </a:r>
            <a:r>
              <a:rPr lang="it-IT" baseline="0" dirty="0"/>
              <a:t> usare le strategie della lettura dialogica con l’e-Book. </a:t>
            </a:r>
            <a:endParaRPr lang="it-IT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756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chiede ai genitori di lavorare sul</a:t>
            </a:r>
            <a:r>
              <a:rPr lang="it-IT" baseline="0" dirty="0"/>
              <a:t> copione di una storia che creano loro. </a:t>
            </a:r>
          </a:p>
          <a:p>
            <a:r>
              <a:rPr lang="it-IT" baseline="0" dirty="0"/>
              <a:t>I logopedista da ai genitori la carta per scrivere il loro copione.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504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il logopedista ha scaricato l’</a:t>
            </a:r>
            <a:r>
              <a:rPr lang="it-IT" dirty="0" err="1"/>
              <a:t>App</a:t>
            </a:r>
            <a:r>
              <a:rPr lang="it-IT" dirty="0"/>
              <a:t>, potrebbe</a:t>
            </a:r>
            <a:r>
              <a:rPr lang="it-IT" baseline="0" dirty="0"/>
              <a:t> fare una dimostrazione con il gruppo su come trasferire il copione scritto all’Applicazione, </a:t>
            </a:r>
            <a:r>
              <a:rPr lang="it-IT" baseline="0" dirty="0" err="1"/>
              <a:t>aggiundendo</a:t>
            </a:r>
            <a:r>
              <a:rPr lang="it-IT" baseline="0" dirty="0"/>
              <a:t> delle immagini, ecc.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8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Fermatevi quando avete raggiunto 30 minuti o quando vedete che il bambino non è più interessato. In questo caso potete provare in momenti diversi della giornata, con un libro diverso, o in un giorno diverso.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14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ci sono bambini che hanno prodotto alcune</a:t>
            </a:r>
            <a:r>
              <a:rPr lang="it-IT" baseline="0" dirty="0"/>
              <a:t> parole target spontaneamente due volte, in giorni diversi, allora il logopedista aiuta i genitori a scegliere nuove parole target.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invita ogni genitore di dare una breve descrizione dei compiti svolti a casa.</a:t>
            </a:r>
          </a:p>
          <a:p>
            <a:endParaRPr lang="it-IT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Se ci sono bambini che hanno prodotto alcune</a:t>
            </a:r>
            <a:r>
              <a:rPr lang="it-IT" baseline="0" dirty="0"/>
              <a:t> parole target spontaneamente due volte, in giorni diversi, allora il logopedista aiuta i genitori a scegliere nuove parole target.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1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Con il permesso dei genitori, il logopedista mostra dei segmenti</a:t>
            </a:r>
            <a:r>
              <a:rPr lang="it-IT" baseline="0" dirty="0"/>
              <a:t> di video per ciascun bambino nel gruppo. </a:t>
            </a:r>
          </a:p>
          <a:p>
            <a:r>
              <a:rPr lang="it-IT" baseline="0" dirty="0"/>
              <a:t>Ogni filmato dimostra una strategia imparato e usato accuratamente. Dunque, ogni video è positivo.</a:t>
            </a:r>
          </a:p>
          <a:p>
            <a:r>
              <a:rPr lang="it-IT" baseline="0" dirty="0"/>
              <a:t>Il logopedista introduce ogni filmato riassumendo la strategia che i genitori vedranno. 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58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riassume i punti di forza. Ad esempio: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Avete messo in pratica l’indicazione di leggere in situazioni piacevoli ed in posizione «viso a viso»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Avete modificato le scelte dei libri a seconda delle caratteristiche dei vostri bambini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Siete riusciti ad attirare l’attenzione dei vostri bambini ed ad allungare i tempi di attenzione!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Avete usato bene l’intonazione della voce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Avete seguito l’interesse del vostro bambino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Avete usato le parole target e le espansioni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40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riassume degli aspetti da migliorare. Ad</a:t>
            </a:r>
            <a:r>
              <a:rPr lang="it-IT" baseline="0" dirty="0"/>
              <a:t> esempio: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dirty="0"/>
              <a:t>Usate di più i gesti e la mimica del viso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dirty="0"/>
              <a:t>Non chiedete al vostro bambino di ripetere la parole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dirty="0"/>
              <a:t>Non incalzate con troppe domande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dirty="0"/>
              <a:t>Per stimolare i turni conversazionali lasciate il tempo al bambino per rispondere alle vostre domande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prepara un </a:t>
            </a:r>
            <a:r>
              <a:rPr lang="it-IT" dirty="0" err="1"/>
              <a:t>handout</a:t>
            </a:r>
            <a:r>
              <a:rPr lang="it-IT" baseline="0" dirty="0"/>
              <a:t> con cui i genitori possono fare un riassunto individuale.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02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09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09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421" y="1371600"/>
            <a:ext cx="8119979" cy="1927225"/>
          </a:xfrm>
        </p:spPr>
        <p:txBody>
          <a:bodyPr/>
          <a:lstStyle/>
          <a:p>
            <a:r>
              <a:rPr lang="it-IT" sz="4800" b="1" i="1" noProof="0" dirty="0"/>
              <a:t>Oltre il libro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noProof="0" dirty="0"/>
              <a:t>Incontro </a:t>
            </a:r>
            <a:r>
              <a:rPr lang="it-IT" b="1" dirty="0"/>
              <a:t>6</a:t>
            </a:r>
            <a:endParaRPr lang="it-IT" b="1" noProof="0" dirty="0"/>
          </a:p>
          <a:p>
            <a:r>
              <a:rPr lang="it-IT" b="1" dirty="0"/>
              <a:t>Nuove tecnologie</a:t>
            </a:r>
            <a:endParaRPr lang="it-IT" b="1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6° incontro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210" y="1005305"/>
            <a:ext cx="3572456" cy="499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0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Uso della 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L’Accademia Americana di Pediatria e la Società Italiana di Pediatria consigliano di non fare vedere la televisione e gli strumenti elettronici a bambini di età inferiore a 2 anni e consigliano di non esporre a questi dispositivi bambini piccoli per un tempo illimitato e non controllato.</a:t>
            </a:r>
          </a:p>
          <a:p>
            <a:pPr marL="0" indent="0">
              <a:buNone/>
            </a:pPr>
            <a:endParaRPr lang="it-IT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80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Uso della 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Quindi, potreste decidere di proporre ai vostri bambini l'uso delle tecnologie in momenti specifici in cui anche voi genitori siete attivamente coinvolti. </a:t>
            </a:r>
          </a:p>
          <a:p>
            <a:pPr marL="0" indent="0">
              <a:buNone/>
            </a:pPr>
            <a:r>
              <a:rPr lang="it-IT" sz="2800" dirty="0"/>
              <a:t>E’ vero che le tecnologie stanno cambiando il nostro modo di leggere i libri, di guardare le foto, di guardare i film, e in generale, di interagire con i nostri figli.</a:t>
            </a:r>
          </a:p>
          <a:p>
            <a:pPr marL="0" indent="0">
              <a:buNone/>
            </a:pPr>
            <a:endParaRPr lang="it-IT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181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Uso della tecnologia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7055"/>
            <a:ext cx="8229600" cy="4876800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dirty="0"/>
              <a:t>Dispositive elettroniche</a:t>
            </a:r>
          </a:p>
          <a:p>
            <a:pPr marL="0" indent="0">
              <a:buNone/>
            </a:pPr>
            <a:endParaRPr lang="it-IT" noProof="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noProof="0" dirty="0"/>
          </a:p>
          <a:p>
            <a:pPr marL="0" indent="0">
              <a:lnSpc>
                <a:spcPct val="140000"/>
              </a:lnSpc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	     e-Book                            le applicazioni per                      </a:t>
            </a:r>
          </a:p>
          <a:p>
            <a:pPr marL="0" indent="0">
              <a:buNone/>
            </a:pPr>
            <a:r>
              <a:rPr lang="it-IT" dirty="0"/>
              <a:t>        gratis o a pagamento             creare le storie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61303" y="3810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7" name="Bevel 6"/>
          <p:cNvSpPr/>
          <p:nvPr/>
        </p:nvSpPr>
        <p:spPr>
          <a:xfrm>
            <a:off x="768614" y="3258751"/>
            <a:ext cx="3692689" cy="2256059"/>
          </a:xfrm>
          <a:prstGeom prst="bevel">
            <a:avLst/>
          </a:prstGeom>
          <a:noFill/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Bevel 7"/>
          <p:cNvSpPr/>
          <p:nvPr/>
        </p:nvSpPr>
        <p:spPr>
          <a:xfrm>
            <a:off x="4645969" y="3258751"/>
            <a:ext cx="3692689" cy="2256059"/>
          </a:xfrm>
          <a:prstGeom prst="bevel">
            <a:avLst/>
          </a:prstGeom>
          <a:noFill/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Left-Up Arrow 9"/>
          <p:cNvSpPr/>
          <p:nvPr/>
        </p:nvSpPr>
        <p:spPr>
          <a:xfrm rot="13204622">
            <a:off x="4036107" y="2239347"/>
            <a:ext cx="850392" cy="850392"/>
          </a:xfrm>
          <a:prstGeom prst="leftUp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65364" y="5763271"/>
            <a:ext cx="81612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dirty="0"/>
              <a:t>Le dispositive possono essere utilizzati per leggere e-book </a:t>
            </a:r>
          </a:p>
          <a:p>
            <a:pPr algn="ctr"/>
            <a:r>
              <a:rPr lang="it-IT" sz="2400" dirty="0"/>
              <a:t>o per scaricare un’ APP che vi permette di creare storie</a:t>
            </a:r>
          </a:p>
        </p:txBody>
      </p:sp>
    </p:spTree>
    <p:extLst>
      <p:ext uri="{BB962C8B-B14F-4D97-AF65-F5344CB8AC3E}">
        <p14:creationId xmlns:p14="http://schemas.microsoft.com/office/powerpoint/2010/main" val="2922097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E-Book (libri elettronici)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Una gran parte degli e-Book per i bambini prevedono una voce narrante che racconta la storia, le voci diverse dei singoli personaggi, le animazioni, gli effetti sonori e la musica. </a:t>
            </a:r>
          </a:p>
          <a:p>
            <a:r>
              <a:rPr lang="it-IT" sz="2800" dirty="0"/>
              <a:t>Tutte queste caratteristiche stimolano  l'attenzione del bambino sulla storia e, allo stesso tempo, possono migliorare  la comprensione orale del testo. 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23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e-Book: I tre porcellini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1828"/>
            <a:ext cx="8229600" cy="4555172"/>
          </a:xfrm>
        </p:spPr>
        <p:txBody>
          <a:bodyPr/>
          <a:lstStyle/>
          <a:p>
            <a:pPr marL="0" indent="0" algn="ctr">
              <a:buNone/>
            </a:pPr>
            <a:endParaRPr lang="it-IT" sz="280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504577"/>
              </p:ext>
            </p:extLst>
          </p:nvPr>
        </p:nvGraphicFramePr>
        <p:xfrm>
          <a:off x="4681860" y="4672446"/>
          <a:ext cx="4004940" cy="1677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4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7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 I Tre Porcellini (</a:t>
                      </a:r>
                      <a:r>
                        <a:rPr lang="it-IT" sz="1800" b="1" dirty="0" err="1">
                          <a:solidFill>
                            <a:schemeClr val="tx1"/>
                          </a:solidFill>
                          <a:effectLst/>
                        </a:rPr>
                        <a:t>App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 gratis)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it-IT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Ideazione e realizzazione di Santo e Maria Cristina Strati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Disegni di Michele Sala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85" r="10518"/>
          <a:stretch/>
        </p:blipFill>
        <p:spPr bwMode="auto">
          <a:xfrm rot="5400000">
            <a:off x="1313219" y="3546152"/>
            <a:ext cx="2720440" cy="33417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457200" y="1594444"/>
            <a:ext cx="8229600" cy="2262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400" dirty="0">
              <a:solidFill>
                <a:srgbClr val="292934"/>
              </a:solidFill>
            </a:endParaRPr>
          </a:p>
          <a:p>
            <a:r>
              <a:rPr lang="it-IT" sz="2400" dirty="0">
                <a:solidFill>
                  <a:srgbClr val="292934"/>
                </a:solidFill>
              </a:rPr>
              <a:t>Se voi decidete di utilizzare gli e-Books con i vostri figli , è importante che sia una esperienza condivisa. Quindi, sedetevi vicini e guardate l'e-Book insieme. Fate delle pause mentre ascoltate le storie in modo da stabilire una conversazione circa le immagini che vedete e gli eventi narrati.</a:t>
            </a:r>
            <a:endParaRPr lang="it-IT" sz="2800" dirty="0">
              <a:solidFill>
                <a:srgbClr val="292934"/>
              </a:solidFill>
            </a:endParaRPr>
          </a:p>
          <a:p>
            <a:endParaRPr lang="it-IT" sz="28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03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Una dimostrazione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Come si possono usare le strategie del programma leggendo un e-Book: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Lettura dialogica?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Stimolazione focalizzata?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Espansione?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843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Riassunto: Leggere un e-Book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descrivete prima le foto dell’e-Book;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guardate insieme le immagini e leggete il testo. Non è necessario leggere tutto il testo. Solo poche pagine di un libro possono contenere già molte informazioni. Abbreviate la storia per adattarla al livello di comprensione del vostro bambino;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considerate il livello di attenzione e l’interesse che il bambino ha per la specifica storia.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leggete un e-Book usando la vostra voce piuttosto che la voce registrata; in questo modo potrete controllare il livello sonoro e l’intonazione.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22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Riassunto: Leggere un e-Book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posizionatevi in modo da consentire al bambino di vedere il vostro volto e il vostro sguardo durante lettura condivisa.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fate spesso pause in modo che il vostro bambino parli della storia e fate in modo che sia coinvolto attivamente nella gestione di pagine dell’e-Book.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di tanto in tanto, date accesso al bambino all’e-Book in modo che sia il vostro bambino a 'leggere'.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336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Usare le </a:t>
            </a:r>
            <a:r>
              <a:rPr lang="it-IT" dirty="0" err="1"/>
              <a:t>App</a:t>
            </a:r>
            <a:r>
              <a:rPr lang="it-IT" dirty="0"/>
              <a:t> per creare storie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 libri per bambini possono essere costosi. Ci sono diverse Applicazioni per il vostro dispositivo che vi permettono di creare delle storie.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 Queste Applicazioni possono essere usate per creare storie personalizzate che riguardano il vostro bambino. I bambini sono affascinati da storie che includono loro stessi come protagonisti. 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39149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685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Usare le </a:t>
            </a:r>
            <a:r>
              <a:rPr lang="it-IT" dirty="0" err="1"/>
              <a:t>App</a:t>
            </a:r>
            <a:r>
              <a:rPr lang="it-IT" dirty="0"/>
              <a:t> per creare storie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18E83-9D24-1D4B-B196-F7815242A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Cercate un’applicazione online (gratis) e inserite una foto dell’applicazione qui</a:t>
            </a:r>
          </a:p>
        </p:txBody>
      </p:sp>
    </p:spTree>
    <p:extLst>
      <p:ext uri="{BB962C8B-B14F-4D97-AF65-F5344CB8AC3E}">
        <p14:creationId xmlns:p14="http://schemas.microsoft.com/office/powerpoint/2010/main" val="289475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Benvenuto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Attività fatte a casa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Un riassunto delle strategie 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PAUSA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Nuove tecnologie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At</a:t>
            </a:r>
            <a:r>
              <a:rPr lang="it-IT" sz="2800" noProof="0" dirty="0" err="1"/>
              <a:t>tività</a:t>
            </a:r>
            <a:r>
              <a:rPr lang="it-IT" sz="2800" noProof="0" dirty="0"/>
              <a:t> da fare a casa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6° incontro</a:t>
            </a:r>
          </a:p>
        </p:txBody>
      </p:sp>
    </p:spTree>
    <p:extLst>
      <p:ext uri="{BB962C8B-B14F-4D97-AF65-F5344CB8AC3E}">
        <p14:creationId xmlns:p14="http://schemas.microsoft.com/office/powerpoint/2010/main" val="2286499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Creare storie personali con l’</a:t>
            </a:r>
            <a:r>
              <a:rPr lang="it-IT" dirty="0" err="1"/>
              <a:t>App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Che cosa è una storia personale? 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E’ una storia che racconta un evento accaduto al vostro bambino e quindi il vostro bambino diventa il personaggio principale. In queste storie si può raccontare di: una gita allo zoo, una vacanza al mare, una festa di compleanno, un pic-nic in campagna, o qualsiasi altro evento speciale. Normalmente, si tratta di evento straordinario, qualcosa che non capita tutti i giorni.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843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Usare le </a:t>
            </a:r>
            <a:r>
              <a:rPr lang="it-IT" dirty="0" err="1"/>
              <a:t>App</a:t>
            </a:r>
            <a:r>
              <a:rPr lang="it-IT" dirty="0"/>
              <a:t> per creare storie?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Nelle </a:t>
            </a:r>
            <a:r>
              <a:rPr lang="it-IT" sz="2800"/>
              <a:t>prossime diapositive, </a:t>
            </a:r>
            <a:r>
              <a:rPr lang="it-IT" sz="2800" dirty="0"/>
              <a:t>ci sono i copioni per due storie personali.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</p:txBody>
      </p:sp>
      <p:sp>
        <p:nvSpPr>
          <p:cNvPr id="10" name="Rectangle 9"/>
          <p:cNvSpPr/>
          <p:nvPr/>
        </p:nvSpPr>
        <p:spPr>
          <a:xfrm>
            <a:off x="457200" y="4913135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4849787" y="4913135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Box 11"/>
          <p:cNvSpPr txBox="1"/>
          <p:nvPr/>
        </p:nvSpPr>
        <p:spPr>
          <a:xfrm>
            <a:off x="701778" y="5115137"/>
            <a:ext cx="3092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Una storia semplice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9787" y="5139502"/>
            <a:ext cx="3671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Una storia complessa</a:t>
            </a:r>
          </a:p>
        </p:txBody>
      </p:sp>
      <p:sp>
        <p:nvSpPr>
          <p:cNvPr id="15" name="Freccia angolare bidirezionale 3"/>
          <p:cNvSpPr/>
          <p:nvPr/>
        </p:nvSpPr>
        <p:spPr>
          <a:xfrm rot="13349886">
            <a:off x="3580729" y="3298809"/>
            <a:ext cx="1954631" cy="1862376"/>
          </a:xfrm>
          <a:prstGeom prst="leftUpArrow">
            <a:avLst>
              <a:gd name="adj1" fmla="val 25000"/>
              <a:gd name="adj2" fmla="val 24184"/>
              <a:gd name="adj3" fmla="val 25000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268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92899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it-IT" sz="3200" i="1" dirty="0">
                <a:effectLst/>
              </a:rPr>
              <a:t>Scrivere una storia personale semplice</a:t>
            </a:r>
            <a:endParaRPr lang="it-IT" sz="32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852459505"/>
              </p:ext>
            </p:extLst>
          </p:nvPr>
        </p:nvGraphicFramePr>
        <p:xfrm>
          <a:off x="1979712" y="1196753"/>
          <a:ext cx="5184575" cy="547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6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4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1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Pagina 1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Ecco Luca e i suoi amici alla sua festa di compleanno. 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+ Foto di Luca e degli amici alla festa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Dopo che i bambini hanno giocato, hanno fame. Ci</a:t>
                      </a:r>
                      <a:r>
                        <a:rPr lang="it-IT" sz="1000" baseline="0" dirty="0">
                          <a:effectLst/>
                        </a:rPr>
                        <a:t> sono</a:t>
                      </a:r>
                      <a:r>
                        <a:rPr lang="it-IT" sz="1000" dirty="0">
                          <a:effectLst/>
                        </a:rPr>
                        <a:t> un sacco di cose da mangiare.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che gioca 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3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La mamma di Luca cucina le patatine fritte per i bambini. Luca mangia le patatine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che mangia le patatine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0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Pagina 4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Il papà cucina le salsiccie per tutti. Luca mangia una salsiccia.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che mangia una salsiccia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Page 5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Luca and i suoi amici amano la pizza. Luca mangia la pizza.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+ Foto di Luca che mangia la pizza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3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Page 6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Per dessert c’è la torta di compleanno. Luca mangia la torta.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che mangia la torta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40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Page 7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Alla</a:t>
                      </a:r>
                      <a:r>
                        <a:rPr lang="it-IT" sz="1000" baseline="0" dirty="0">
                          <a:effectLst/>
                        </a:rPr>
                        <a:t> fine della </a:t>
                      </a:r>
                      <a:r>
                        <a:rPr lang="it-IT" sz="1000" dirty="0">
                          <a:effectLst/>
                        </a:rPr>
                        <a:t>festa, Luca ringrazia tutti per essere venuti alla sua festa di compleanno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+ Foto di Luca che fa ciao.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9489" marR="3948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3837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674" y="616343"/>
            <a:ext cx="8928992" cy="1143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it-IT" sz="3200" i="1" dirty="0">
                <a:effectLst/>
              </a:rPr>
              <a:t>Scrivere una storia personale complessa</a:t>
            </a:r>
            <a:br>
              <a:rPr lang="it-IT" dirty="0">
                <a:effectLst/>
              </a:rPr>
            </a:b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77585717"/>
              </p:ext>
            </p:extLst>
          </p:nvPr>
        </p:nvGraphicFramePr>
        <p:xfrm>
          <a:off x="1115616" y="1412776"/>
          <a:ext cx="6840759" cy="50247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1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1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7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3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Pagina 1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Luca è allo zoo. Desidera vedere le scimmie, gli elelfanti e i leoni.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all’ingresso dello zoo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5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2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Subito Luca va a vedere i suoi animali preferiti: le scimmie. Guarda una scimmia. La scimmia sembra affamata.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una scimmia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3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3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Luca consegna alla scimmia una banana. La scimmia mangia la banana.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della scimmia che mangia banana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2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4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Ad un tratto, la scimmia urla e afferra lo zaino di Luca.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dello zaino di Luca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3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5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Luca dice 'Lasciami andare', ma la scimmia non lo lascia andare.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della scimmia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5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6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Luca dice 'Per favore scimmia, devo vedere gli elefanti',  ma la scimmia non lo lascia andare.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di Luca e la scimmia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56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7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Luca ha un’ idea: apre il suo zaino e da alla scimmia un biscotto. La scimmia afferra con due mani il biscotto e lo mangia.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+ Foto della scimmia che mangia un biscotto. 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930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Pagina 8</a:t>
                      </a:r>
                      <a:endParaRPr lang="it-IT" sz="10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Luca si allontana rapidamente dalla gabbia. Osserva la scimmia che mangia il biscotto. Poi la saluta e dice 'Ci vediamo </a:t>
                      </a:r>
                      <a:r>
                        <a:rPr lang="it-IT" sz="1000" dirty="0" err="1">
                          <a:effectLst/>
                        </a:rPr>
                        <a:t>presto‘</a:t>
                      </a:r>
                      <a:r>
                        <a:rPr lang="it-IT" sz="10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+ Foto di Luca che fa ciao</a:t>
                      </a:r>
                      <a:endParaRPr lang="it-IT" sz="10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7281" marR="3728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6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losione 1 3"/>
          <p:cNvSpPr/>
          <p:nvPr/>
        </p:nvSpPr>
        <p:spPr>
          <a:xfrm>
            <a:off x="1043608" y="980728"/>
            <a:ext cx="7056784" cy="49685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ctr">
              <a:buNone/>
            </a:pPr>
            <a:r>
              <a:rPr lang="it-IT" sz="2400" b="1" dirty="0">
                <a:solidFill>
                  <a:schemeClr val="tx1"/>
                </a:solidFill>
              </a:rPr>
              <a:t>Carta e penna</a:t>
            </a:r>
            <a:endParaRPr lang="it-IT" sz="2400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it-IT" sz="2400" dirty="0">
                <a:solidFill>
                  <a:schemeClr val="tx1"/>
                </a:solidFill>
              </a:rPr>
              <a:t>Tutte queste idee possono essere applicate anche usando album fotografici, foto vere, disegni, carta e colori.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796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Lavoro individuale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Se pensate che il vostro </a:t>
            </a:r>
            <a:r>
              <a:rPr lang="it-IT" dirty="0"/>
              <a:t>bambino potrebbe partecipare ad una storia semplice, createne una di 5-6 pagine.</a:t>
            </a: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Se, invece, pensate che il vostro bambino potrebbe partecipare ad una storia complessa, createne una di 5-6 pagine.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740139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4684577" y="1673352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Box 11"/>
          <p:cNvSpPr txBox="1"/>
          <p:nvPr/>
        </p:nvSpPr>
        <p:spPr>
          <a:xfrm>
            <a:off x="818741" y="1990079"/>
            <a:ext cx="3092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Una storia semplice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9787" y="1982425"/>
            <a:ext cx="3671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Una storia complessa</a:t>
            </a:r>
          </a:p>
        </p:txBody>
      </p:sp>
    </p:spTree>
    <p:extLst>
      <p:ext uri="{BB962C8B-B14F-4D97-AF65-F5344CB8AC3E}">
        <p14:creationId xmlns:p14="http://schemas.microsoft.com/office/powerpoint/2010/main" val="5725365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Lavoro di gruppo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2800" dirty="0"/>
              <a:t>Dimostrazione di una storia creato con </a:t>
            </a:r>
          </a:p>
          <a:p>
            <a:pPr marL="0" indent="0" algn="ctr">
              <a:buNone/>
            </a:pPr>
            <a:r>
              <a:rPr lang="it-IT" sz="2800" dirty="0"/>
              <a:t>l’</a:t>
            </a:r>
            <a:r>
              <a:rPr lang="it-IT" sz="2800" dirty="0" err="1"/>
              <a:t>App</a:t>
            </a:r>
            <a:r>
              <a:rPr lang="it-IT" sz="2800" dirty="0"/>
              <a:t> _____________.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831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/>
              <a:t>Per questa settimana di attività, leggete i libri insieme al vostro bambino da uno a tre volte al giorno per un tempo totale di </a:t>
            </a:r>
            <a:r>
              <a:rPr lang="it-IT" sz="2800" b="1" dirty="0"/>
              <a:t>30 minuti.</a:t>
            </a:r>
          </a:p>
          <a:p>
            <a:pPr marL="45720" indent="0">
              <a:buNone/>
            </a:pPr>
            <a:endParaRPr lang="it-IT" sz="2800" dirty="0"/>
          </a:p>
          <a:p>
            <a:pPr marL="45720" indent="0">
              <a:buNone/>
            </a:pPr>
            <a:r>
              <a:rPr lang="it-IT" sz="2800" b="1" dirty="0"/>
              <a:t>In questa settimana usate la strategia della Stimolazione Focalizzata con le 5 Parole Target selezionate e proponete l’espansione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447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it-IT" sz="4000" dirty="0"/>
              <a:t>Attenzione: Ha iniziato a dire tante parole ma…...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t-IT" dirty="0"/>
              <a:t>Alcuni bambini a </a:t>
            </a:r>
            <a:r>
              <a:rPr lang="it-IT" dirty="0">
                <a:solidFill>
                  <a:schemeClr val="tx1"/>
                </a:solidFill>
              </a:rPr>
              <a:t>2,6 </a:t>
            </a:r>
            <a:r>
              <a:rPr lang="it-IT" dirty="0"/>
              <a:t>- </a:t>
            </a:r>
            <a:r>
              <a:rPr lang="it-IT" dirty="0">
                <a:solidFill>
                  <a:schemeClr val="tx1"/>
                </a:solidFill>
              </a:rPr>
              <a:t>3 </a:t>
            </a:r>
            <a:r>
              <a:rPr lang="it-IT" dirty="0"/>
              <a:t>anni parlano quasi perfettamente ed altri anche dopo quest’età «inciampano» nella pronuncia delle parole! Nei bambini che imparano la lingua Italiana, all’età di circa 2 anni, compaiono suoni come:</a:t>
            </a:r>
            <a:r>
              <a:rPr lang="it-IT" b="1" i="1" dirty="0"/>
              <a:t> </a:t>
            </a:r>
            <a:endParaRPr lang="it-IT" dirty="0"/>
          </a:p>
          <a:p>
            <a:pPr marL="45720" indent="0">
              <a:lnSpc>
                <a:spcPct val="150000"/>
              </a:lnSpc>
              <a:buNone/>
            </a:pPr>
            <a:r>
              <a:rPr lang="it-IT" b="1" i="1" dirty="0"/>
              <a:t>	“b”</a:t>
            </a:r>
            <a:r>
              <a:rPr lang="it-IT" i="1" dirty="0"/>
              <a:t> </a:t>
            </a:r>
            <a:r>
              <a:rPr lang="it-IT" dirty="0"/>
              <a:t>di bimbo</a:t>
            </a:r>
            <a:r>
              <a:rPr lang="it-IT" i="1" dirty="0"/>
              <a:t>, “</a:t>
            </a:r>
            <a:r>
              <a:rPr lang="it-IT" b="1" i="1" dirty="0"/>
              <a:t>p</a:t>
            </a:r>
            <a:r>
              <a:rPr lang="it-IT" i="1" dirty="0"/>
              <a:t>” </a:t>
            </a:r>
            <a:r>
              <a:rPr lang="it-IT" dirty="0"/>
              <a:t>di  papà</a:t>
            </a:r>
            <a:r>
              <a:rPr lang="it-IT" i="1" dirty="0"/>
              <a:t>, </a:t>
            </a:r>
            <a:r>
              <a:rPr lang="it-IT" b="1" i="1" dirty="0"/>
              <a:t>“t” </a:t>
            </a:r>
            <a:r>
              <a:rPr lang="it-IT" dirty="0"/>
              <a:t>di  topo</a:t>
            </a:r>
            <a:r>
              <a:rPr lang="it-IT" i="1" dirty="0"/>
              <a:t>,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i="1" dirty="0"/>
              <a:t>	“</a:t>
            </a:r>
            <a:r>
              <a:rPr lang="it-IT" b="1" i="1" dirty="0"/>
              <a:t>d</a:t>
            </a:r>
            <a:r>
              <a:rPr lang="it-IT" i="1" dirty="0"/>
              <a:t>” </a:t>
            </a:r>
            <a:r>
              <a:rPr lang="it-IT" dirty="0"/>
              <a:t>di dammi</a:t>
            </a:r>
            <a:r>
              <a:rPr lang="it-IT" i="1" dirty="0"/>
              <a:t>, “</a:t>
            </a:r>
            <a:r>
              <a:rPr lang="it-IT" b="1" i="1" dirty="0"/>
              <a:t>m</a:t>
            </a:r>
            <a:r>
              <a:rPr lang="it-IT" i="1" dirty="0"/>
              <a:t>” </a:t>
            </a:r>
            <a:r>
              <a:rPr lang="it-IT" dirty="0"/>
              <a:t>di mamma</a:t>
            </a:r>
            <a:r>
              <a:rPr lang="it-IT" i="1" dirty="0"/>
              <a:t>, </a:t>
            </a:r>
            <a:r>
              <a:rPr lang="it-IT" b="1" i="1" dirty="0"/>
              <a:t>“n”</a:t>
            </a:r>
            <a:r>
              <a:rPr lang="it-IT" i="1" dirty="0"/>
              <a:t> </a:t>
            </a:r>
            <a:r>
              <a:rPr lang="it-IT" dirty="0"/>
              <a:t>di no,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b="1" i="1" dirty="0"/>
              <a:t>	“k” </a:t>
            </a:r>
            <a:r>
              <a:rPr lang="it-IT" dirty="0"/>
              <a:t>di cane,</a:t>
            </a:r>
            <a:r>
              <a:rPr lang="it-IT" i="1" dirty="0"/>
              <a:t> </a:t>
            </a:r>
            <a:r>
              <a:rPr lang="it-IT" b="1" i="1" dirty="0"/>
              <a:t>“f” </a:t>
            </a:r>
            <a:r>
              <a:rPr lang="it-IT" dirty="0"/>
              <a:t>di  fiore</a:t>
            </a:r>
            <a:r>
              <a:rPr lang="it-IT" i="1" dirty="0"/>
              <a:t>, </a:t>
            </a:r>
            <a:r>
              <a:rPr lang="it-IT" b="1" i="1" dirty="0"/>
              <a:t>“l” </a:t>
            </a:r>
            <a:r>
              <a:rPr lang="it-IT" dirty="0"/>
              <a:t>di libro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dirty="0"/>
              <a:t>Non tutti i bambini a questa età dispongono di tutti questi suoni: questi sono dei suggerimenti sull’evoluzione dei suoni della nostra lingua. </a:t>
            </a:r>
          </a:p>
          <a:p>
            <a:pPr marL="4572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25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4294967295"/>
          </p:nvPr>
        </p:nvSpPr>
        <p:spPr>
          <a:xfrm>
            <a:off x="457200" y="1738000"/>
            <a:ext cx="8229600" cy="464332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>
              <a:lnSpc>
                <a:spcPct val="120000"/>
              </a:lnSpc>
              <a:buNone/>
            </a:pPr>
            <a:r>
              <a:rPr lang="it-IT" dirty="0"/>
              <a:t>I bambini iniziano a porre attenzione al linguaggio ancora prima della nascita ma inizialmente per loro il linguaggio non è altro che un fiume di parole in cui riconoscono le intonazioni e le caratteristiche «musicali» del linguaggio. Solo in seguito inizieranno a differenziare le parole.</a:t>
            </a:r>
          </a:p>
          <a:p>
            <a:pPr marL="45720" indent="0">
              <a:lnSpc>
                <a:spcPct val="120000"/>
              </a:lnSpc>
              <a:buNone/>
            </a:pPr>
            <a:endParaRPr lang="it-IT" dirty="0"/>
          </a:p>
          <a:p>
            <a:pPr marL="45720" indent="0">
              <a:lnSpc>
                <a:spcPct val="120000"/>
              </a:lnSpc>
              <a:buNone/>
            </a:pPr>
            <a:r>
              <a:rPr lang="it-IT" dirty="0"/>
              <a:t>Per favorire l’apprendimento della forma corretta delle parole innanzitutto il bambino deve riconoscere a livello percettivo i suoni ed imparare a differenziarli da quelli che lui usa per sostituirli.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it-IT" sz="4000" dirty="0"/>
              <a:t>Attenzione: Ha iniziato a dire tante parole ma…...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Obiettivo del 6° incontro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/>
              <a:t>Obiettivo di questo sesto incontro è:</a:t>
            </a:r>
          </a:p>
          <a:p>
            <a:pPr marL="45720" indent="0">
              <a:buNone/>
            </a:pPr>
            <a:r>
              <a:rPr lang="it-IT" sz="2800" dirty="0"/>
              <a:t>1. fare un riassunto delle strategie del programma:</a:t>
            </a:r>
          </a:p>
          <a:p>
            <a:pPr marL="777240" lvl="1" indent="-457200"/>
            <a:r>
              <a:rPr lang="it-IT" sz="2800" dirty="0"/>
              <a:t>lettura dialogica</a:t>
            </a:r>
          </a:p>
          <a:p>
            <a:pPr marL="777240" lvl="1" indent="-457200"/>
            <a:r>
              <a:rPr lang="it-IT" sz="2800" dirty="0"/>
              <a:t>stimolazione focalizzata</a:t>
            </a:r>
          </a:p>
          <a:p>
            <a:pPr marL="777240" lvl="1" indent="-457200"/>
            <a:r>
              <a:rPr lang="it-IT" sz="2800" dirty="0"/>
              <a:t>espansione </a:t>
            </a:r>
          </a:p>
          <a:p>
            <a:pPr marL="45720" indent="0">
              <a:buNone/>
            </a:pPr>
            <a:r>
              <a:rPr lang="it-IT" sz="2800" dirty="0"/>
              <a:t>2. condividere con voi genitori come usare delle nuove tecnologie per fare la lettura dialogica. </a:t>
            </a:r>
            <a:endParaRPr lang="it-IT" sz="2800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612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4294967295"/>
          </p:nvPr>
        </p:nvSpPr>
        <p:spPr>
          <a:xfrm>
            <a:off x="668360" y="1854980"/>
            <a:ext cx="7702849" cy="452634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t-IT" dirty="0"/>
              <a:t>Quindi dovrà porre attenzione alla produzione corretta, è per questo che è importante proporre al bambino modelli corretti prima in situazione isolata (la parola) poi in combinazione (brevi e semplici frasi).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Non gli chiedete di ripetere la parola o la frase sarebbe solo una fonte di frustrazione!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it-IT" sz="4000" dirty="0"/>
              <a:t>Attenzione: Ha iniziato a dire tante parole ma…...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378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" name="Picture 1" descr="Diario Incontro 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652" y="398560"/>
            <a:ext cx="6952504" cy="628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82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 descr="Parole Target Diario 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1130300"/>
            <a:ext cx="7632700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7510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4294967295"/>
          </p:nvPr>
        </p:nvSpPr>
        <p:spPr>
          <a:xfrm>
            <a:off x="457200" y="1804847"/>
            <a:ext cx="8035150" cy="4048100"/>
          </a:xfrm>
          <a:prstGeom prst="rect">
            <a:avLst/>
          </a:prstGeom>
        </p:spPr>
        <p:txBody>
          <a:bodyPr/>
          <a:lstStyle/>
          <a:p>
            <a:pPr marL="45720" indent="0">
              <a:buNone/>
            </a:pPr>
            <a:r>
              <a:rPr lang="it-IT" sz="2800" dirty="0"/>
              <a:t>Ci incontreremo per la verifica post-corso</a:t>
            </a:r>
          </a:p>
          <a:p>
            <a:pPr marL="45720" indent="0">
              <a:buNone/>
            </a:pPr>
            <a:endParaRPr lang="it-IT" sz="2800" dirty="0"/>
          </a:p>
          <a:p>
            <a:pPr marL="45720" indent="0">
              <a:buNone/>
            </a:pPr>
            <a:r>
              <a:rPr lang="it-IT" sz="2800" dirty="0"/>
              <a:t>Date:</a:t>
            </a:r>
          </a:p>
          <a:p>
            <a:pPr marL="45720" indent="0">
              <a:buNone/>
            </a:pPr>
            <a:endParaRPr lang="it-IT" sz="2800" dirty="0"/>
          </a:p>
          <a:p>
            <a:pPr marL="45720" indent="0">
              <a:buNone/>
            </a:pPr>
            <a:r>
              <a:rPr lang="it-IT" sz="2800" dirty="0"/>
              <a:t>Portate il diario del tempo di lettura e il diario delle </a:t>
            </a:r>
            <a:r>
              <a:rPr lang="it-IT" sz="2800"/>
              <a:t>parole target che </a:t>
            </a:r>
            <a:r>
              <a:rPr lang="it-IT" sz="2800" dirty="0"/>
              <a:t>avete compilato.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4000" dirty="0"/>
              <a:t>Il corso è finito. E ora?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899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4294967295"/>
          </p:nvPr>
        </p:nvSpPr>
        <p:spPr>
          <a:xfrm>
            <a:off x="107504" y="1821558"/>
            <a:ext cx="8856984" cy="455977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Vi ringraziamo per aver partecipato, è stata una bellissima esperienza che sicuramente ripeteremo.</a:t>
            </a:r>
          </a:p>
          <a:p>
            <a:pPr marL="45720" indent="0">
              <a:buNone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Vi chiediamo di ricordare le indicazioni di cui abbiamo parlato e di continuare a metterle in pratica.</a:t>
            </a:r>
          </a:p>
          <a:p>
            <a:pPr marL="45720" indent="0">
              <a:buNone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Buon lavoro a voi ad ai vostri bambini.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4000" dirty="0"/>
              <a:t>Il corso è finito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9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Attività fatte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Cosa siete riusciti a fare? </a:t>
            </a:r>
          </a:p>
          <a:p>
            <a:endParaRPr lang="it-IT" dirty="0"/>
          </a:p>
          <a:p>
            <a:r>
              <a:rPr lang="it-IT" noProof="0" dirty="0"/>
              <a:t>Cosa non siete riusciti a fare?</a:t>
            </a:r>
          </a:p>
          <a:p>
            <a:endParaRPr lang="it-IT" noProof="0" dirty="0"/>
          </a:p>
          <a:p>
            <a:r>
              <a:rPr lang="it-IT" dirty="0"/>
              <a:t>Il vostro bambino ha imparato qualche parola target?</a:t>
            </a:r>
          </a:p>
          <a:p>
            <a:endParaRPr lang="it-IT" dirty="0"/>
          </a:p>
          <a:p>
            <a:r>
              <a:rPr lang="it-IT" dirty="0"/>
              <a:t>Come è andata la disposizione di immagini in casa? </a:t>
            </a:r>
          </a:p>
          <a:p>
            <a:endParaRPr lang="it-IT" dirty="0"/>
          </a:p>
          <a:p>
            <a:r>
              <a:rPr lang="it-IT" dirty="0"/>
              <a:t>Avete avete usato il gioco di finzione?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5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Filmati fatti a casa.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141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Video fatti in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Un riassunto - punti di forza: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1.</a:t>
            </a:r>
          </a:p>
          <a:p>
            <a:pPr marL="0" indent="0">
              <a:buNone/>
            </a:pPr>
            <a:r>
              <a:rPr lang="it-IT" sz="2800" dirty="0"/>
              <a:t>2. </a:t>
            </a:r>
          </a:p>
          <a:p>
            <a:pPr marL="0" indent="0">
              <a:buNone/>
            </a:pPr>
            <a:r>
              <a:rPr lang="it-IT" sz="2800" dirty="0"/>
              <a:t>3. </a:t>
            </a:r>
          </a:p>
          <a:p>
            <a:pPr marL="0" indent="0">
              <a:buNone/>
            </a:pPr>
            <a:r>
              <a:rPr lang="it-IT" sz="2800" dirty="0"/>
              <a:t>4. </a:t>
            </a:r>
          </a:p>
          <a:p>
            <a:pPr marL="0" indent="0">
              <a:buNone/>
            </a:pPr>
            <a:r>
              <a:rPr lang="it-IT" sz="2800" dirty="0"/>
              <a:t>5.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45940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472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Video fatti in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Un riassunto - aspetti da migliorare: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1. </a:t>
            </a:r>
          </a:p>
          <a:p>
            <a:pPr marL="0" indent="0">
              <a:buNone/>
            </a:pPr>
            <a:r>
              <a:rPr lang="it-IT" sz="2800" dirty="0"/>
              <a:t>2. </a:t>
            </a:r>
          </a:p>
          <a:p>
            <a:pPr marL="0" indent="0">
              <a:buNone/>
            </a:pPr>
            <a:r>
              <a:rPr lang="it-IT" sz="2800" dirty="0"/>
              <a:t>3. </a:t>
            </a:r>
          </a:p>
          <a:p>
            <a:pPr marL="0" indent="0">
              <a:buNone/>
            </a:pPr>
            <a:r>
              <a:rPr lang="it-IT" sz="2800" dirty="0"/>
              <a:t>4. </a:t>
            </a:r>
          </a:p>
          <a:p>
            <a:pPr marL="0" indent="0">
              <a:buNone/>
            </a:pPr>
            <a:r>
              <a:rPr lang="it-IT" sz="2800" dirty="0"/>
              <a:t>5.</a:t>
            </a:r>
          </a:p>
          <a:p>
            <a:pPr marL="514350" indent="-514350">
              <a:buFont typeface="+mj-lt"/>
              <a:buAutoNum type="arabicPeriod"/>
            </a:pPr>
            <a:endParaRPr lang="it-IT" sz="2800" dirty="0"/>
          </a:p>
          <a:p>
            <a:pPr marL="514350" indent="-514350">
              <a:buFont typeface="+mj-lt"/>
              <a:buAutoNum type="arabicPeriod"/>
            </a:pPr>
            <a:endParaRPr lang="it-IT" sz="2800" dirty="0"/>
          </a:p>
          <a:p>
            <a:pPr marL="514350" indent="-514350">
              <a:buFont typeface="+mj-lt"/>
              <a:buAutoNum type="arabicPeriod"/>
            </a:pPr>
            <a:endParaRPr lang="it-IT" sz="2800" dirty="0"/>
          </a:p>
          <a:p>
            <a:pPr marL="514350" indent="-514350">
              <a:buFont typeface="+mj-lt"/>
              <a:buAutoNum type="arabicPeriod"/>
            </a:pPr>
            <a:endParaRPr lang="it-IT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086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Attività individuale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Avendo fatto un riassunto del corso, scegliete da uno a tre aspetti da migliorare nel vostro uso della lettura dialogica con il vostro bambino: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3.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99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Uso delle nuove tecnologie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Non c’è dubbio che le tecnologie e le applicazioni sono molto accattivanti per i bambini, sono facili ed intuitive. </a:t>
            </a:r>
          </a:p>
          <a:p>
            <a:endParaRPr lang="it-IT" sz="2800" dirty="0"/>
          </a:p>
          <a:p>
            <a:pPr marL="0" indent="0">
              <a:buNone/>
            </a:pPr>
            <a:r>
              <a:rPr lang="it-IT" sz="2800" dirty="0"/>
              <a:t>Come viene fatto con la  televisione, sarebbe auspicabile stabilire delle regole condivise su quanto tempo il bambino può dedicare alle tecnologie (cellulari, </a:t>
            </a:r>
            <a:r>
              <a:rPr lang="it-IT" sz="2800" dirty="0" err="1"/>
              <a:t>tablet</a:t>
            </a:r>
            <a:r>
              <a:rPr lang="it-IT" sz="2800" dirty="0"/>
              <a:t>, computer) e alle applicazioni.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6°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82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12261</TotalTime>
  <Words>2473</Words>
  <Application>Microsoft Macintosh PowerPoint</Application>
  <PresentationFormat>On-screen Show (4:3)</PresentationFormat>
  <Paragraphs>302</Paragraphs>
  <Slides>34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Cambria</vt:lpstr>
      <vt:lpstr>Wingdings</vt:lpstr>
      <vt:lpstr>Clarity</vt:lpstr>
      <vt:lpstr>Oltre il libro</vt:lpstr>
      <vt:lpstr>Agenda</vt:lpstr>
      <vt:lpstr>Obiettivo del 6° incontro</vt:lpstr>
      <vt:lpstr>Attività fatte a casa</vt:lpstr>
      <vt:lpstr>Video</vt:lpstr>
      <vt:lpstr>Video fatti in casa</vt:lpstr>
      <vt:lpstr>Video fatti in casa</vt:lpstr>
      <vt:lpstr>Attività individuale</vt:lpstr>
      <vt:lpstr>Uso delle nuove tecnologie</vt:lpstr>
      <vt:lpstr>Uso della tecnologia</vt:lpstr>
      <vt:lpstr>Uso della tecnologia</vt:lpstr>
      <vt:lpstr>Uso della tecnologia</vt:lpstr>
      <vt:lpstr>E-Book (libri elettronici)</vt:lpstr>
      <vt:lpstr>e-Book: I tre porcellini</vt:lpstr>
      <vt:lpstr>Una dimostrazione</vt:lpstr>
      <vt:lpstr>Riassunto: Leggere un e-Book</vt:lpstr>
      <vt:lpstr>Riassunto: Leggere un e-Book</vt:lpstr>
      <vt:lpstr>Usare le App per creare storie</vt:lpstr>
      <vt:lpstr>PowerPoint Presentation</vt:lpstr>
      <vt:lpstr>Creare storie personali con l’App</vt:lpstr>
      <vt:lpstr>Usare le App per creare storie?</vt:lpstr>
      <vt:lpstr>Scrivere una storia personale semplice</vt:lpstr>
      <vt:lpstr>Scrivere una storia personale complessa </vt:lpstr>
      <vt:lpstr>PowerPoint Presentation</vt:lpstr>
      <vt:lpstr>Lavoro individuale</vt:lpstr>
      <vt:lpstr>Lavoro di gruppo</vt:lpstr>
      <vt:lpstr>Attività da fare a casa</vt:lpstr>
      <vt:lpstr>Attenzione: Ha iniziato a dire tante parole ma…...</vt:lpstr>
      <vt:lpstr>Attenzione: Ha iniziato a dire tante parole ma…...</vt:lpstr>
      <vt:lpstr>Attenzione: Ha iniziato a dire tante parole ma…...</vt:lpstr>
      <vt:lpstr>PowerPoint Presentation</vt:lpstr>
      <vt:lpstr>PowerPoint Presentation</vt:lpstr>
      <vt:lpstr>Il corso è finito. E ora?</vt:lpstr>
      <vt:lpstr>Il corso è finito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Oltre il libro</dc:title>
  <dc:creator>Luigi Girolametto</dc:creator>
  <cp:lastModifiedBy>Luigi Girolametto</cp:lastModifiedBy>
  <cp:revision>124</cp:revision>
  <dcterms:created xsi:type="dcterms:W3CDTF">2016-07-06T12:18:18Z</dcterms:created>
  <dcterms:modified xsi:type="dcterms:W3CDTF">2021-11-28T11:45:50Z</dcterms:modified>
</cp:coreProperties>
</file>