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9"/>
  </p:notesMasterIdLst>
  <p:sldIdLst>
    <p:sldId id="256" r:id="rId2"/>
    <p:sldId id="257" r:id="rId3"/>
    <p:sldId id="261" r:id="rId4"/>
    <p:sldId id="258" r:id="rId5"/>
    <p:sldId id="350" r:id="rId6"/>
    <p:sldId id="330" r:id="rId7"/>
    <p:sldId id="342" r:id="rId8"/>
    <p:sldId id="341" r:id="rId9"/>
    <p:sldId id="340" r:id="rId10"/>
    <p:sldId id="260" r:id="rId11"/>
    <p:sldId id="314" r:id="rId12"/>
    <p:sldId id="324" r:id="rId13"/>
    <p:sldId id="343" r:id="rId14"/>
    <p:sldId id="344" r:id="rId15"/>
    <p:sldId id="353" r:id="rId16"/>
    <p:sldId id="345" r:id="rId17"/>
    <p:sldId id="325" r:id="rId18"/>
    <p:sldId id="347" r:id="rId19"/>
    <p:sldId id="348" r:id="rId20"/>
    <p:sldId id="349" r:id="rId21"/>
    <p:sldId id="291" r:id="rId22"/>
    <p:sldId id="318" r:id="rId23"/>
    <p:sldId id="320" r:id="rId24"/>
    <p:sldId id="339" r:id="rId25"/>
    <p:sldId id="351" r:id="rId26"/>
    <p:sldId id="352" r:id="rId27"/>
    <p:sldId id="294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0851" autoAdjust="0"/>
  </p:normalViewPr>
  <p:slideViewPr>
    <p:cSldViewPr snapToGrid="0" snapToObjects="1">
      <p:cViewPr varScale="1">
        <p:scale>
          <a:sx n="97" d="100"/>
          <a:sy n="97" d="100"/>
        </p:scale>
        <p:origin x="2080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63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2" d="100"/>
          <a:sy n="82" d="100"/>
        </p:scale>
        <p:origin x="-3920" y="-11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3CAF3-C756-7D4F-B271-774A778B3C4A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1600E-E86B-B342-9971-E6D838E88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317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noProof="0" dirty="0"/>
              <a:t>Questa</a:t>
            </a:r>
            <a:r>
              <a:rPr lang="it-IT" baseline="0" noProof="0" dirty="0"/>
              <a:t> presentazione può essere migliorata aggiungendo delle immagini.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8763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Fermatevi quando avete raggiunto 25 minuti o quando vedete che il bambino non è più interessato. In questo caso potete provare in momenti diversi della giornata, con un libro diverso, o in un giorno diverso.</a:t>
            </a:r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144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Se ci sono bambini che hanno prodotto alcune</a:t>
            </a:r>
            <a:r>
              <a:rPr lang="it-IT" baseline="0" dirty="0"/>
              <a:t> parole target spontaneamente due volte, in giorni diversi, allora il logopedista aiuta i genitori a scegliere nuove parole target.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142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logopedista invita ogni genitore di dare una breve descrizione dei compiti svolti a casa.</a:t>
            </a:r>
          </a:p>
          <a:p>
            <a:endParaRPr lang="it-IT" dirty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/>
              <a:t>Se ci sono bambini che hanno prodotto alcune</a:t>
            </a:r>
            <a:r>
              <a:rPr lang="it-IT" baseline="0" dirty="0"/>
              <a:t> parole target spontaneamente due volte, in giorni diversi, allora il logopedista aiuta i genitori a scegliere nuove parole target.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10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409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72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4728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dirty="0"/>
              <a:t>Il gioco di finzione significa che voi farete finta di fare le azioni principali raccontate nella storia. </a:t>
            </a:r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78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dirty="0"/>
              <a:t>Il gioco di finzione significa che voi farete finta di fare le azioni principali raccontate nella storia. </a:t>
            </a:r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78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dirty="0"/>
              <a:t>Il gioco di finzione significa che voi farete finta di fare le azioni principali raccontate nella storia. </a:t>
            </a:r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784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logopedista</a:t>
            </a:r>
            <a:r>
              <a:rPr lang="it-IT" baseline="0" dirty="0"/>
              <a:t> da ad ogni piccolo gruppo un sacco con: un libro, due parole target, dei pupazzetti, e degli oggetti. I compito del gruppo è di creare un gioco di finzione in cui le parole target sono incluse.</a:t>
            </a:r>
          </a:p>
          <a:p>
            <a:r>
              <a:rPr lang="it-IT" baseline="0" dirty="0"/>
              <a:t>Ogni piccolo gruppo poi presenta la loro idea nel grande gruppo.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C1600E-E86B-B342-9971-E6D838E88A1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61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142C6F6-9F0D-CF42-9395-A209E2509BEE}" type="datetimeFigureOut">
              <a:rPr lang="en-US" smtClean="0"/>
              <a:t>11/28/21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FE26E32-5E24-634C-A60B-4AFFCF68F4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xxx@email.it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4421" y="1371600"/>
            <a:ext cx="8119979" cy="1927225"/>
          </a:xfrm>
        </p:spPr>
        <p:txBody>
          <a:bodyPr/>
          <a:lstStyle/>
          <a:p>
            <a:r>
              <a:rPr lang="it-IT" sz="4800" b="1" i="1" noProof="0" dirty="0"/>
              <a:t>Oltre il libro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b="1" noProof="0" dirty="0"/>
              <a:t>Incontro 5</a:t>
            </a:r>
          </a:p>
          <a:p>
            <a:r>
              <a:rPr lang="it-IT" b="1" dirty="0"/>
              <a:t>La Generalizzazione </a:t>
            </a:r>
            <a:endParaRPr lang="it-IT" b="1" noProof="0" dirty="0"/>
          </a:p>
          <a:p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Oltre il Libro, 5° incontro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4210" y="1005305"/>
            <a:ext cx="3572456" cy="499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003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Parole target per cui il bambino non mostra interesse</a:t>
            </a:r>
            <a:endParaRPr lang="it-IT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1828"/>
            <a:ext cx="8229600" cy="4555172"/>
          </a:xfrm>
        </p:spPr>
        <p:txBody>
          <a:bodyPr/>
          <a:lstStyle/>
          <a:p>
            <a:pPr marL="0" indent="0" algn="ctr">
              <a:buNone/>
            </a:pPr>
            <a:r>
              <a:rPr lang="it-IT" sz="2800" dirty="0"/>
              <a:t>Il vostro bambino potrebbe non avere interesse </a:t>
            </a:r>
          </a:p>
          <a:p>
            <a:pPr marL="0" indent="0" algn="ctr">
              <a:buNone/>
            </a:pPr>
            <a:r>
              <a:rPr lang="it-IT" sz="2800" dirty="0"/>
              <a:t>per una specifica parola target. </a:t>
            </a:r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r>
              <a:rPr lang="it-IT" sz="2800" dirty="0"/>
              <a:t>allora cambiate la parola</a:t>
            </a:r>
          </a:p>
          <a:p>
            <a:pPr marL="0" indent="0" algn="ctr">
              <a:buNone/>
            </a:pPr>
            <a:r>
              <a:rPr lang="it-IT" sz="2800" dirty="0"/>
              <a:t>ma solo dopo 3 settimane che la usate</a:t>
            </a:r>
          </a:p>
          <a:p>
            <a:pPr marL="0" indent="0" algn="ctr">
              <a:buNone/>
            </a:pPr>
            <a:endParaRPr lang="it-IT" sz="2800" dirty="0"/>
          </a:p>
          <a:p>
            <a:pPr marL="0" indent="0">
              <a:buNone/>
            </a:pP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reccia in giù 4"/>
          <p:cNvSpPr/>
          <p:nvPr/>
        </p:nvSpPr>
        <p:spPr>
          <a:xfrm>
            <a:off x="4122304" y="3052412"/>
            <a:ext cx="720080" cy="1008112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3603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Che facciamo con le parole imparate?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Una volta che il vostro bambino avrà imparato le parole target durante la lettura ci sono due modi per aiutarlo ad usare le parole nelle situazioni di vita quotidiana: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</p:txBody>
      </p:sp>
      <p:sp>
        <p:nvSpPr>
          <p:cNvPr id="10" name="Rectangle 9"/>
          <p:cNvSpPr/>
          <p:nvPr/>
        </p:nvSpPr>
        <p:spPr>
          <a:xfrm>
            <a:off x="457200" y="4913135"/>
            <a:ext cx="3837013" cy="914400"/>
          </a:xfrm>
          <a:prstGeom prst="rect">
            <a:avLst/>
          </a:prstGeom>
          <a:noFill/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Rectangle 10"/>
          <p:cNvSpPr/>
          <p:nvPr/>
        </p:nvSpPr>
        <p:spPr>
          <a:xfrm>
            <a:off x="4849787" y="4913135"/>
            <a:ext cx="3837013" cy="914400"/>
          </a:xfrm>
          <a:prstGeom prst="rect">
            <a:avLst/>
          </a:prstGeom>
          <a:noFill/>
          <a:ln w="508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TextBox 11"/>
          <p:cNvSpPr txBox="1"/>
          <p:nvPr/>
        </p:nvSpPr>
        <p:spPr>
          <a:xfrm>
            <a:off x="701778" y="5115137"/>
            <a:ext cx="3486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Parole in giro per casa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79535" y="5139502"/>
            <a:ext cx="32582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/>
              <a:t>Gioco di finzione</a:t>
            </a:r>
          </a:p>
        </p:txBody>
      </p:sp>
      <p:sp>
        <p:nvSpPr>
          <p:cNvPr id="15" name="Freccia angolare bidirezionale 3"/>
          <p:cNvSpPr/>
          <p:nvPr/>
        </p:nvSpPr>
        <p:spPr>
          <a:xfrm rot="13349886">
            <a:off x="3580729" y="3298809"/>
            <a:ext cx="1954631" cy="1862376"/>
          </a:xfrm>
          <a:prstGeom prst="leftUpArrow">
            <a:avLst>
              <a:gd name="adj1" fmla="val 25000"/>
              <a:gd name="adj2" fmla="val 24184"/>
              <a:gd name="adj3" fmla="val 25000"/>
            </a:avLst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91493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Parole in giro per casa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800" dirty="0"/>
              <a:t>Una volta imparata la parola target, disporre delle immagini della parola: </a:t>
            </a:r>
          </a:p>
          <a:p>
            <a:pPr marL="514350" indent="-514350">
              <a:buAutoNum type="arabicPeriod"/>
            </a:pPr>
            <a:r>
              <a:rPr lang="it-IT" sz="2800" dirty="0"/>
              <a:t>nei diversi spazi di casa (cucina, bagno, camera da letto, salotto, ingresso, ecc.)</a:t>
            </a:r>
          </a:p>
          <a:p>
            <a:pPr marL="514350" indent="-514350">
              <a:buAutoNum type="arabicPeriod"/>
            </a:pPr>
            <a:endParaRPr lang="it-IT" sz="2800" dirty="0"/>
          </a:p>
          <a:p>
            <a:pPr marL="514350" indent="-514350">
              <a:buAutoNum type="arabicPeriod"/>
            </a:pPr>
            <a:r>
              <a:rPr lang="it-IT" sz="2800" dirty="0"/>
              <a:t>oppure in auto,</a:t>
            </a:r>
          </a:p>
          <a:p>
            <a:pPr marL="514350" indent="-514350">
              <a:buAutoNum type="arabicPeriod"/>
            </a:pPr>
            <a:endParaRPr lang="it-IT" sz="2800" dirty="0"/>
          </a:p>
          <a:p>
            <a:pPr marL="514350" indent="-514350">
              <a:buAutoNum type="arabicPeriod"/>
            </a:pPr>
            <a:r>
              <a:rPr lang="it-IT" sz="2800" dirty="0"/>
              <a:t>in giardino.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818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Parole in giro per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06389" cy="4876800"/>
          </a:xfrm>
        </p:spPr>
        <p:txBody>
          <a:bodyPr/>
          <a:lstStyle/>
          <a:p>
            <a:pPr marL="0" indent="0">
              <a:buNone/>
            </a:pPr>
            <a:r>
              <a:rPr lang="it-IT" sz="2800" dirty="0"/>
              <a:t>Ad esempio:</a:t>
            </a:r>
          </a:p>
          <a:p>
            <a:pPr marL="0" indent="0">
              <a:buNone/>
            </a:pPr>
            <a:r>
              <a:rPr lang="it-IT" sz="2800" dirty="0"/>
              <a:t>Se il vostro bambino dice la parola target “succo” spontaneamente in due giorni diversi, potete trovare un’immagine di succo e metterla sul frigorifero nella cucina.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8954" y="1971963"/>
            <a:ext cx="2927386" cy="3218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2313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Parole in giro per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8487" y="1600200"/>
            <a:ext cx="4561558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2800" dirty="0"/>
              <a:t>L’immagine serve a ricordare il vostro bambino della parola appresa. Aspettate che il vostro bambino indica l’immagine o dice la parola “succo”.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739" y="2072232"/>
            <a:ext cx="2668966" cy="2934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1966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357D3-050F-C64A-A642-8BFA853E5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B8DAF-1872-144F-90CC-FA0772087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Inserite qui delle foto che avete messo in giro per la casa per dimostrare ai genitori come </a:t>
            </a:r>
            <a:r>
              <a:rPr lang="it-IT"/>
              <a:t>si può fare</a:t>
            </a:r>
          </a:p>
        </p:txBody>
      </p:sp>
    </p:spTree>
    <p:extLst>
      <p:ext uri="{BB962C8B-B14F-4D97-AF65-F5344CB8AC3E}">
        <p14:creationId xmlns:p14="http://schemas.microsoft.com/office/powerpoint/2010/main" val="12232454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Parole in giro per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23174"/>
            <a:ext cx="4038600" cy="396848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Se il bambino indica l’immagine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Usate la </a:t>
            </a:r>
            <a:r>
              <a:rPr lang="it-IT" dirty="0" err="1"/>
              <a:t>stimolazzione</a:t>
            </a:r>
            <a:r>
              <a:rPr lang="it-IT" dirty="0"/>
              <a:t> focalizzata: (“il </a:t>
            </a:r>
            <a:r>
              <a:rPr lang="it-IT" u="sng" dirty="0"/>
              <a:t>succo</a:t>
            </a:r>
            <a:r>
              <a:rPr lang="it-IT" dirty="0"/>
              <a:t>. È </a:t>
            </a:r>
            <a:r>
              <a:rPr lang="it-IT" u="sng" dirty="0"/>
              <a:t>succo</a:t>
            </a:r>
            <a:r>
              <a:rPr lang="it-IT" dirty="0"/>
              <a:t> di arancia. Vuoi </a:t>
            </a:r>
            <a:r>
              <a:rPr lang="it-IT" u="sng" dirty="0"/>
              <a:t>succo</a:t>
            </a:r>
            <a:r>
              <a:rPr lang="it-IT" dirty="0"/>
              <a:t>.”)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2809536"/>
            <a:ext cx="4038600" cy="340715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it-IT" dirty="0"/>
              <a:t>Se il bambino dice spontaneamente la parola “succo”</a:t>
            </a:r>
          </a:p>
          <a:p>
            <a:pPr marL="0" indent="0">
              <a:lnSpc>
                <a:spcPct val="70000"/>
              </a:lnSpc>
              <a:buNone/>
            </a:pPr>
            <a:endParaRPr lang="it-IT" dirty="0"/>
          </a:p>
          <a:p>
            <a:pPr marL="0" indent="0">
              <a:lnSpc>
                <a:spcPct val="110000"/>
              </a:lnSpc>
              <a:buNone/>
            </a:pPr>
            <a:endParaRPr lang="it-IT" dirty="0"/>
          </a:p>
          <a:p>
            <a:pPr marL="0" indent="0" algn="ctr">
              <a:lnSpc>
                <a:spcPct val="50000"/>
              </a:lnSpc>
              <a:buNone/>
            </a:pPr>
            <a:endParaRPr lang="it-IT" dirty="0"/>
          </a:p>
          <a:p>
            <a:pPr marL="0" indent="0" algn="ctr">
              <a:lnSpc>
                <a:spcPct val="50000"/>
              </a:lnSpc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Usate un’espansione: (“Vuoi succo d’arancia”.)</a:t>
            </a:r>
          </a:p>
        </p:txBody>
      </p:sp>
      <p:sp>
        <p:nvSpPr>
          <p:cNvPr id="6" name="Down Arrow 5"/>
          <p:cNvSpPr/>
          <p:nvPr/>
        </p:nvSpPr>
        <p:spPr>
          <a:xfrm>
            <a:off x="2297487" y="3745382"/>
            <a:ext cx="618233" cy="902424"/>
          </a:xfrm>
          <a:prstGeom prst="down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Down Arrow 6"/>
          <p:cNvSpPr/>
          <p:nvPr/>
        </p:nvSpPr>
        <p:spPr>
          <a:xfrm>
            <a:off x="6259539" y="3830936"/>
            <a:ext cx="618233" cy="902424"/>
          </a:xfrm>
          <a:prstGeom prst="downArrow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580" y="1524000"/>
            <a:ext cx="1307301" cy="1437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2741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Gioco di finzione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Usando un gioco di finzione, voi potrete ricostruire la storia usando giocattoli/pupazzetti o una combinazione di oggetti veri e giocattoli/pupazzetti per rappresentare le parole target già imparate.</a:t>
            </a:r>
          </a:p>
          <a:p>
            <a:pPr marL="0" indent="0">
              <a:buNone/>
            </a:pP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9175539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Gioco di finzione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0">
              <a:buNone/>
            </a:pPr>
            <a:r>
              <a:rPr lang="it-IT" sz="2800" dirty="0"/>
              <a:t>Si tratta di:</a:t>
            </a:r>
          </a:p>
          <a:p>
            <a:pPr lvl="1"/>
            <a:r>
              <a:rPr lang="it-IT" sz="2800" dirty="0"/>
              <a:t>giocare con il vostro bambino e dedicare del tempo extra per svolgere queste attività.</a:t>
            </a:r>
          </a:p>
          <a:p>
            <a:pPr lvl="1"/>
            <a:r>
              <a:rPr lang="it-IT" sz="2800" dirty="0"/>
              <a:t>captare l’immaginazione del vostro bambino.</a:t>
            </a:r>
          </a:p>
          <a:p>
            <a:pPr lvl="1"/>
            <a:r>
              <a:rPr lang="it-IT" sz="2800" dirty="0"/>
              <a:t>di dare al bambino l’opportunità di usare le parole target senza mai chiederne la ripetizione</a:t>
            </a:r>
          </a:p>
        </p:txBody>
      </p:sp>
    </p:spTree>
    <p:extLst>
      <p:ext uri="{BB962C8B-B14F-4D97-AF65-F5344CB8AC3E}">
        <p14:creationId xmlns:p14="http://schemas.microsoft.com/office/powerpoint/2010/main" val="35233501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Gioco di finzione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0">
              <a:buNone/>
            </a:pPr>
            <a:r>
              <a:rPr lang="it-IT" sz="2800" dirty="0"/>
              <a:t>Questo tipo di gioco conduce ad una altra dimensione del libro. Cioè, aiuta il bambino a:</a:t>
            </a:r>
          </a:p>
          <a:p>
            <a:pPr lvl="1"/>
            <a:r>
              <a:rPr lang="it-IT" sz="2800" dirty="0"/>
              <a:t>usare parole target che diventano reali e prendono vita.</a:t>
            </a:r>
          </a:p>
          <a:p>
            <a:pPr lvl="1"/>
            <a:r>
              <a:rPr lang="it-IT" sz="2800" dirty="0"/>
              <a:t>capire la struttura delle storie e il modo in cui si costruiscono</a:t>
            </a:r>
          </a:p>
          <a:p>
            <a:pPr lvl="1"/>
            <a:r>
              <a:rPr lang="it-IT" sz="2800" dirty="0"/>
              <a:t>imparare a parlare di argomenti che sono più astratti.</a:t>
            </a:r>
          </a:p>
          <a:p>
            <a:pPr lvl="1"/>
            <a:r>
              <a:rPr lang="it-IT" sz="2800" dirty="0"/>
              <a:t>generalizzare il linguaggio dei libri ad altri contesti.</a:t>
            </a:r>
          </a:p>
        </p:txBody>
      </p:sp>
    </p:spTree>
    <p:extLst>
      <p:ext uri="{BB962C8B-B14F-4D97-AF65-F5344CB8AC3E}">
        <p14:creationId xmlns:p14="http://schemas.microsoft.com/office/powerpoint/2010/main" val="3498228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noProof="0" dirty="0"/>
          </a:p>
          <a:p>
            <a:pPr marL="457200" indent="-457200">
              <a:buFont typeface="+mj-lt"/>
              <a:buAutoNum type="arabicPeriod"/>
            </a:pPr>
            <a:r>
              <a:rPr lang="it-IT" sz="2800" noProof="0" dirty="0"/>
              <a:t>Benvenuto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noProof="0" dirty="0"/>
              <a:t>Attività fatte a casa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dirty="0"/>
              <a:t>La generalizzazione – parole in giro per casa</a:t>
            </a:r>
            <a:endParaRPr lang="it-IT" sz="2800" noProof="0" dirty="0"/>
          </a:p>
          <a:p>
            <a:pPr marL="457200" indent="-457200">
              <a:buFont typeface="+mj-lt"/>
              <a:buAutoNum type="arabicPeriod"/>
            </a:pPr>
            <a:r>
              <a:rPr lang="it-IT" sz="2800" dirty="0"/>
              <a:t>PAUSA</a:t>
            </a:r>
            <a:endParaRPr lang="it-IT" sz="2800" noProof="0" dirty="0"/>
          </a:p>
          <a:p>
            <a:pPr marL="457200" indent="-457200">
              <a:buFont typeface="+mj-lt"/>
              <a:buAutoNum type="arabicPeriod"/>
            </a:pPr>
            <a:r>
              <a:rPr lang="it-IT" sz="2800" noProof="0" dirty="0"/>
              <a:t>La generalizzazione – facciamo un gioco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800" dirty="0"/>
              <a:t>At</a:t>
            </a:r>
            <a:r>
              <a:rPr lang="it-IT" sz="2800" noProof="0" dirty="0" err="1"/>
              <a:t>tività</a:t>
            </a:r>
            <a:r>
              <a:rPr lang="it-IT" sz="2800" noProof="0" dirty="0"/>
              <a:t> da fare a casa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</a:rPr>
              <a:t>Oltre il Libro, 5° incontro</a:t>
            </a:r>
          </a:p>
        </p:txBody>
      </p:sp>
    </p:spTree>
    <p:extLst>
      <p:ext uri="{BB962C8B-B14F-4D97-AF65-F5344CB8AC3E}">
        <p14:creationId xmlns:p14="http://schemas.microsoft.com/office/powerpoint/2010/main" val="22864995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Gioco di finzione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 err="1"/>
              <a:t>Lavoro</a:t>
            </a:r>
            <a:r>
              <a:rPr lang="en-US" sz="2800" dirty="0"/>
              <a:t> di piccolo </a:t>
            </a:r>
            <a:r>
              <a:rPr lang="en-US" sz="2800" dirty="0" err="1"/>
              <a:t>gruppo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42302267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Attività da fare a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it-IT" sz="2800" dirty="0"/>
              <a:t>Per questa settimana di attività, leggete i libri insieme al vostro bambino da uno a tre volte al giorno per un tempo totale di </a:t>
            </a:r>
            <a:r>
              <a:rPr lang="it-IT" sz="2800" b="1" dirty="0"/>
              <a:t>30 minuti.</a:t>
            </a:r>
          </a:p>
          <a:p>
            <a:pPr marL="45720" indent="0">
              <a:buNone/>
            </a:pPr>
            <a:endParaRPr lang="it-IT" sz="2800" dirty="0"/>
          </a:p>
          <a:p>
            <a:pPr marL="45720" indent="0">
              <a:buNone/>
            </a:pPr>
            <a:r>
              <a:rPr lang="it-IT" sz="2800" b="1" dirty="0"/>
              <a:t>In questa settimana usate la strategia della Stimolazione Focalizzata con le 5 Parole Target selezionate e proponete l’espansione</a:t>
            </a:r>
            <a:r>
              <a:rPr lang="it-IT" sz="2800" dirty="0"/>
              <a:t>. </a:t>
            </a:r>
          </a:p>
          <a:p>
            <a:pPr marL="0" indent="0">
              <a:buNone/>
            </a:pP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4478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Attività da fare a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800" dirty="0"/>
              <a:t>In aggiunta, se il vostro bambino ha imparato delle parole target scegliete una strategia tra le seguenti:</a:t>
            </a:r>
          </a:p>
          <a:p>
            <a:pPr marL="502920" indent="-457200">
              <a:lnSpc>
                <a:spcPct val="150000"/>
              </a:lnSpc>
            </a:pPr>
            <a:r>
              <a:rPr lang="it-IT" sz="2800" b="1" dirty="0"/>
              <a:t>parole in giro per casa</a:t>
            </a:r>
          </a:p>
          <a:p>
            <a:pPr marL="502920" indent="-457200">
              <a:lnSpc>
                <a:spcPct val="150000"/>
              </a:lnSpc>
            </a:pPr>
            <a:r>
              <a:rPr lang="it-IT" sz="2800" b="1" dirty="0"/>
              <a:t>il gioco di finzione</a:t>
            </a:r>
            <a:r>
              <a:rPr lang="it-IT" sz="2800" dirty="0"/>
              <a:t>. </a:t>
            </a:r>
          </a:p>
          <a:p>
            <a:pPr marL="0" indent="0">
              <a:buNone/>
            </a:pP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4386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5" descr="Fascicolo 5 Diario Tempo di Lettur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47700"/>
            <a:ext cx="7607300" cy="556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0826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" name="Picture 1" descr="Fascicolo 5 Parole Targe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00" y="1130300"/>
            <a:ext cx="7632700" cy="5086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7510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Attività da fare a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2800" dirty="0"/>
              <a:t>Questa settimana vi chiediamo di realizzare,  al 4°giorno, un breve video di circa 1-2 minuti, in cui videoregistrate una breve sessione di lettura condivisa.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2800" dirty="0" err="1"/>
              <a:t>É</a:t>
            </a:r>
            <a:r>
              <a:rPr lang="it-IT" sz="2800" dirty="0"/>
              <a:t> importante registrare un’interazione in cui sia visibile non soltanto la lettura con la stimolazione focalizzata ma anche l’utilizzo di immagini in giro per casa e/o un gioco di finzione.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Inviate il video per:</a:t>
            </a:r>
          </a:p>
          <a:p>
            <a:pPr marL="0" indent="0">
              <a:buNone/>
            </a:pPr>
            <a:r>
              <a:rPr lang="it-IT" dirty="0"/>
              <a:t>	E-mail: </a:t>
            </a:r>
            <a:r>
              <a:rPr lang="it-IT" dirty="0">
                <a:hlinkClick r:id="rId2"/>
              </a:rPr>
              <a:t>xxx@email.it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	</a:t>
            </a:r>
            <a:r>
              <a:rPr lang="it-IT" dirty="0" err="1"/>
              <a:t>Whatsapp</a:t>
            </a:r>
            <a:r>
              <a:rPr lang="it-IT" dirty="0"/>
              <a:t>: xxx-</a:t>
            </a:r>
            <a:r>
              <a:rPr lang="it-IT" dirty="0" err="1"/>
              <a:t>xxxxxxxx</a:t>
            </a:r>
            <a:endParaRPr lang="it-IT" dirty="0"/>
          </a:p>
          <a:p>
            <a:pPr marL="457200" indent="-457200">
              <a:buFont typeface="+mj-lt"/>
              <a:buAutoNum type="arabicPeriod"/>
            </a:pPr>
            <a:endParaRPr lang="it-IT" noProof="0" dirty="0"/>
          </a:p>
          <a:p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3°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3005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Attività da fare a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sz="2800" dirty="0"/>
              <a:t>Dopo pochi giorni dalla ricezione del  vostro video  vi daremo un feedback scritto su come avete attuato la stimolazione focalizzata.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2800" dirty="0"/>
              <a:t>Con il vostro permesso, visioneremo un breve filmato di ogni bambino nell’ultimo incontro, dopo di che il vostro video sarà distrutto.</a:t>
            </a:r>
            <a:br>
              <a:rPr lang="it-IT" sz="2800" dirty="0"/>
            </a:br>
            <a:br>
              <a:rPr lang="it-IT" dirty="0"/>
            </a:br>
            <a:endParaRPr lang="it-IT" noProof="0" dirty="0"/>
          </a:p>
          <a:p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3°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4527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/>
              <a:t>Grazie per la vostra presenza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noProof="0" dirty="0"/>
              <a:t>Vi aspettiamo al prossimo incontro</a:t>
            </a:r>
          </a:p>
          <a:p>
            <a:endParaRPr lang="it-IT" noProof="0" dirty="0"/>
          </a:p>
          <a:p>
            <a:pPr marL="0" indent="0">
              <a:buNone/>
            </a:pP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10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Obiettivo del 5° incontro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it-IT" sz="2800" dirty="0"/>
              <a:t>Obiettivo di questo quinto incontro è condividere con voi genitori come generalizzare l’uso di alcune strategie che avete imparato nei capitoli precedenti in diverse situazioni del quotidiano e durante il gioco con il vostro bambino.  </a:t>
            </a:r>
          </a:p>
          <a:p>
            <a:pPr marL="457200" indent="-457200">
              <a:buFont typeface="+mj-lt"/>
              <a:buAutoNum type="arabicPeriod"/>
            </a:pPr>
            <a:endParaRPr lang="it-IT" sz="2800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612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noProof="0" dirty="0"/>
              <a:t>Attività fatte a casa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noProof="0" dirty="0"/>
              <a:t>Cosa siete riusciti a fare? </a:t>
            </a:r>
          </a:p>
          <a:p>
            <a:endParaRPr lang="it-IT" dirty="0"/>
          </a:p>
          <a:p>
            <a:r>
              <a:rPr lang="it-IT" noProof="0" dirty="0"/>
              <a:t>Cosa non siete riusciti a fare?</a:t>
            </a:r>
          </a:p>
          <a:p>
            <a:endParaRPr lang="it-IT" noProof="0" dirty="0"/>
          </a:p>
          <a:p>
            <a:r>
              <a:rPr lang="it-IT" dirty="0"/>
              <a:t>Come è andata la stimolazione focalizzata? </a:t>
            </a:r>
          </a:p>
          <a:p>
            <a:endParaRPr lang="it-IT" dirty="0"/>
          </a:p>
          <a:p>
            <a:r>
              <a:rPr lang="it-IT" dirty="0"/>
              <a:t>Avete usato l’espansione?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noProof="0" dirty="0"/>
              <a:t>Il vostro bambino ha imparato qualche </a:t>
            </a:r>
            <a:r>
              <a:rPr lang="it-IT" noProof="0" dirty="0" err="1"/>
              <a:t>parol</a:t>
            </a:r>
            <a:r>
              <a:rPr lang="it-IT" dirty="0"/>
              <a:t>a target</a:t>
            </a:r>
            <a:r>
              <a:rPr lang="it-IT" noProof="0" dirty="0"/>
              <a:t>?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656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Quali cambiamenti avete notato nel vostro bambino?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800" dirty="0">
                <a:latin typeface="ＭＳ ゴシック"/>
                <a:ea typeface="ＭＳ ゴシック"/>
                <a:cs typeface="ＭＳ ゴシック"/>
              </a:rPr>
              <a:t>☐</a:t>
            </a:r>
            <a:r>
              <a:rPr lang="it-IT" sz="2800" dirty="0"/>
              <a:t> mostra più attenzione ai libri</a:t>
            </a:r>
          </a:p>
          <a:p>
            <a:pPr marL="0" indent="0">
              <a:buNone/>
            </a:pPr>
            <a:r>
              <a:rPr lang="it-IT" sz="2800" dirty="0">
                <a:latin typeface="ＭＳ ゴシック"/>
                <a:ea typeface="ＭＳ ゴシック"/>
                <a:cs typeface="ＭＳ ゴシック"/>
              </a:rPr>
              <a:t>☐ </a:t>
            </a:r>
            <a:r>
              <a:rPr lang="it-IT" sz="2800" dirty="0"/>
              <a:t>partecipa per periodi di tempo più lunghi</a:t>
            </a:r>
          </a:p>
          <a:p>
            <a:pPr marL="0" indent="0">
              <a:buNone/>
            </a:pPr>
            <a:r>
              <a:rPr lang="it-IT" sz="2800" dirty="0">
                <a:latin typeface="ＭＳ ゴシック"/>
                <a:ea typeface="ＭＳ ゴシック"/>
                <a:cs typeface="ＭＳ ゴシック"/>
              </a:rPr>
              <a:t>☐ </a:t>
            </a:r>
            <a:r>
              <a:rPr lang="it-IT" sz="2800" dirty="0"/>
              <a:t>mostra piacere nella lettura </a:t>
            </a:r>
          </a:p>
          <a:p>
            <a:pPr marL="0" indent="0">
              <a:buNone/>
            </a:pPr>
            <a:r>
              <a:rPr lang="it-IT" sz="2800" dirty="0">
                <a:latin typeface="ＭＳ ゴシック"/>
                <a:ea typeface="ＭＳ ゴシック"/>
                <a:cs typeface="ＭＳ ゴシック"/>
              </a:rPr>
              <a:t>☐ </a:t>
            </a:r>
            <a:r>
              <a:rPr lang="it-IT" sz="2800" dirty="0"/>
              <a:t>vi porta libri da leggere con lui / lei</a:t>
            </a:r>
          </a:p>
          <a:p>
            <a:pPr marL="0" indent="0">
              <a:buNone/>
            </a:pPr>
            <a:r>
              <a:rPr lang="it-IT" sz="2800" dirty="0">
                <a:latin typeface="ＭＳ ゴシック"/>
                <a:ea typeface="ＭＳ ゴシック"/>
                <a:cs typeface="ＭＳ ゴシック"/>
              </a:rPr>
              <a:t>☐ </a:t>
            </a:r>
            <a:r>
              <a:rPr lang="it-IT" sz="2800" dirty="0"/>
              <a:t>ha iniziato a imitare alcune delle parole target</a:t>
            </a:r>
          </a:p>
          <a:p>
            <a:pPr marL="0" indent="0">
              <a:buNone/>
            </a:pPr>
            <a:r>
              <a:rPr lang="it-IT" sz="2800" dirty="0">
                <a:latin typeface="ＭＳ ゴシック"/>
                <a:ea typeface="ＭＳ ゴシック"/>
                <a:cs typeface="ＭＳ ゴシック"/>
              </a:rPr>
              <a:t>☐ </a:t>
            </a:r>
            <a:r>
              <a:rPr lang="it-IT" sz="2800" dirty="0"/>
              <a:t>ha iniziato a dire parole target spontaneamente</a:t>
            </a:r>
          </a:p>
          <a:p>
            <a:pPr marL="0" indent="0">
              <a:buNone/>
            </a:pPr>
            <a:r>
              <a:rPr lang="it-IT" sz="2800" dirty="0">
                <a:latin typeface="ＭＳ ゴシック"/>
                <a:ea typeface="ＭＳ ゴシック"/>
                <a:cs typeface="ＭＳ ゴシック"/>
              </a:rPr>
              <a:t>☐ </a:t>
            </a:r>
            <a:r>
              <a:rPr lang="it-IT" sz="2800" dirty="0"/>
              <a:t>ha iniziato a mettere insieme due parole per      </a:t>
            </a:r>
          </a:p>
          <a:p>
            <a:pPr marL="0" indent="0">
              <a:buNone/>
            </a:pPr>
            <a:r>
              <a:rPr lang="it-IT" sz="2800" dirty="0"/>
              <a:t>     formare frasi</a:t>
            </a:r>
          </a:p>
          <a:p>
            <a:pPr marL="0" indent="0">
              <a:buNone/>
            </a:pPr>
            <a:r>
              <a:rPr lang="it-IT" sz="2800" dirty="0">
                <a:latin typeface="ＭＳ ゴシック"/>
                <a:ea typeface="ＭＳ ゴシック"/>
                <a:cs typeface="ＭＳ ゴシック"/>
              </a:rPr>
              <a:t>☐ </a:t>
            </a:r>
            <a:r>
              <a:rPr lang="it-IT" sz="2800" dirty="0"/>
              <a:t>ha iniziato a dire altre parole del libro che non </a:t>
            </a:r>
          </a:p>
          <a:p>
            <a:pPr marL="0" indent="0">
              <a:buNone/>
            </a:pPr>
            <a:r>
              <a:rPr lang="it-IT" sz="2800" dirty="0"/>
              <a:t>     sono parole target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472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Le parole target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/>
              <a:t>Parliamo di possibili risultati della </a:t>
            </a:r>
            <a:r>
              <a:rPr lang="it-IT" sz="2800" i="1" dirty="0"/>
              <a:t>stimolazione focalizzata</a:t>
            </a:r>
            <a:r>
              <a:rPr lang="it-IT" sz="2800" dirty="0"/>
              <a:t>.</a:t>
            </a:r>
          </a:p>
          <a:p>
            <a:pPr marL="0" indent="0">
              <a:buNone/>
            </a:pPr>
            <a:endParaRPr lang="it-IT" sz="2800" dirty="0"/>
          </a:p>
          <a:p>
            <a:pPr marL="514350" indent="-514350">
              <a:buAutoNum type="arabicPeriod"/>
            </a:pPr>
            <a:r>
              <a:rPr lang="it-IT" sz="2800" dirty="0"/>
              <a:t>Il bambino ha imparato una o più parole target</a:t>
            </a:r>
          </a:p>
          <a:p>
            <a:pPr marL="514350" indent="-514350">
              <a:buAutoNum type="arabicPeriod"/>
            </a:pPr>
            <a:endParaRPr lang="it-IT" sz="2800" dirty="0"/>
          </a:p>
          <a:p>
            <a:pPr marL="457200" indent="-457200">
              <a:buAutoNum type="arabicPeriod"/>
            </a:pPr>
            <a:r>
              <a:rPr lang="it-IT" sz="2800" dirty="0"/>
              <a:t>Il bambino non ha ancora imparato le parole</a:t>
            </a:r>
          </a:p>
          <a:p>
            <a:pPr marL="457200" indent="-457200">
              <a:buAutoNum type="arabicPeriod"/>
            </a:pPr>
            <a:endParaRPr lang="it-IT" sz="2800" dirty="0"/>
          </a:p>
          <a:p>
            <a:pPr marL="457200" indent="-457200">
              <a:buAutoNum type="arabicPeriod"/>
            </a:pPr>
            <a:r>
              <a:rPr lang="it-IT" sz="2800" dirty="0"/>
              <a:t>Il bambino non sembra essere interessato in una o più parole</a:t>
            </a:r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42596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6827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Come potete verificare che il bambino ha imparato una parola target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2800" dirty="0"/>
              <a:t>Se il vostro bambino ha usato una parola target “</a:t>
            </a:r>
            <a:r>
              <a:rPr lang="it-IT" sz="2800" b="1" dirty="0"/>
              <a:t>spontaneamente</a:t>
            </a:r>
            <a:r>
              <a:rPr lang="it-IT" sz="2800" dirty="0"/>
              <a:t>” durante la lettura </a:t>
            </a:r>
            <a:r>
              <a:rPr lang="it-IT" sz="2800" b="1" dirty="0"/>
              <a:t>per almeno due giorni diversi</a:t>
            </a:r>
            <a:r>
              <a:rPr lang="it-IT" sz="2800" dirty="0"/>
              <a:t>, vuol dire che ha imparato la parola. </a:t>
            </a:r>
          </a:p>
          <a:p>
            <a:pPr marL="0" indent="0">
              <a:buNone/>
            </a:pPr>
            <a:endParaRPr lang="it-IT" sz="2800" dirty="0"/>
          </a:p>
          <a:p>
            <a:pPr marL="0" indent="0">
              <a:buNone/>
            </a:pPr>
            <a:r>
              <a:rPr lang="it-IT" sz="2800" dirty="0"/>
              <a:t>“Spontaneamente” vuol dire che il vostro bambino pronuncia la parola senza averla prima sentita dire dall’adulto. </a:t>
            </a:r>
          </a:p>
          <a:p>
            <a:pPr marL="0" indent="0">
              <a:buNone/>
            </a:pPr>
            <a:endParaRPr lang="it-IT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42596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680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Sostituite le parole target  che il bambino ha imparato</a:t>
            </a:r>
            <a:endParaRPr lang="it-IT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sz="2800" dirty="0"/>
              <a:t>Il bambino usa una parola target spontaneamente in due giorni diversi</a:t>
            </a:r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endParaRPr lang="it-IT" sz="2800" dirty="0"/>
          </a:p>
          <a:p>
            <a:pPr marL="0" indent="0" algn="ctr">
              <a:buNone/>
            </a:pPr>
            <a:r>
              <a:rPr lang="it-IT" sz="2800" dirty="0"/>
              <a:t>allora cambiate la parola target</a:t>
            </a:r>
          </a:p>
          <a:p>
            <a:pPr marL="0" indent="0" algn="ctr">
              <a:buNone/>
            </a:pPr>
            <a:r>
              <a:rPr lang="it-IT" sz="2800" dirty="0"/>
              <a:t>usando le linee guida contenute in Fascicolo 3</a:t>
            </a:r>
          </a:p>
          <a:p>
            <a:pPr marL="0" indent="0" algn="ctr">
              <a:buNone/>
            </a:pPr>
            <a:endParaRPr lang="it-IT" sz="2800" dirty="0"/>
          </a:p>
          <a:p>
            <a:pPr marL="0" indent="0">
              <a:buNone/>
            </a:pPr>
            <a:endParaRPr lang="it-IT" noProof="0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29228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Freccia in giù 4"/>
          <p:cNvSpPr/>
          <p:nvPr/>
        </p:nvSpPr>
        <p:spPr>
          <a:xfrm>
            <a:off x="4122304" y="2746185"/>
            <a:ext cx="720080" cy="1008112"/>
          </a:xfrm>
          <a:prstGeom prst="downArrow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2097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Parole target non ancora pronunciate dal bambino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Ricordatevi che ogni bambino ha bisogno di tempi diversi per imparare nuove parole.</a:t>
            </a:r>
          </a:p>
          <a:p>
            <a:endParaRPr lang="it-IT" sz="2800" dirty="0"/>
          </a:p>
          <a:p>
            <a:r>
              <a:rPr lang="it-IT" sz="2800" dirty="0"/>
              <a:t>Alcuni tipi di parole, ad esempio i verbi (correre, camminare, mangiare) hanno tempi più lunghi.</a:t>
            </a:r>
          </a:p>
          <a:p>
            <a:r>
              <a:rPr lang="it-IT" sz="2800" dirty="0"/>
              <a:t> </a:t>
            </a:r>
          </a:p>
          <a:p>
            <a:r>
              <a:rPr lang="it-IT" sz="2800" dirty="0"/>
              <a:t>Fino a quando il vostro bambino mostrerà interesse per queste parole, non procedete a sostituirle con delle nuove ma siate pazienti.</a:t>
            </a:r>
          </a:p>
          <a:p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6363369" y="42596"/>
            <a:ext cx="2663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Oltre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Libro</a:t>
            </a:r>
            <a:r>
              <a:rPr lang="en-US" dirty="0">
                <a:solidFill>
                  <a:schemeClr val="bg1"/>
                </a:solidFill>
              </a:rPr>
              <a:t>, 5° </a:t>
            </a:r>
            <a:r>
              <a:rPr lang="en-US" dirty="0" err="1">
                <a:solidFill>
                  <a:schemeClr val="bg1"/>
                </a:solidFill>
              </a:rPr>
              <a:t>incontro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2237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11833</TotalTime>
  <Words>1427</Words>
  <Application>Microsoft Macintosh PowerPoint</Application>
  <PresentationFormat>On-screen Show (4:3)</PresentationFormat>
  <Paragraphs>197</Paragraphs>
  <Slides>27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ＭＳ ゴシック</vt:lpstr>
      <vt:lpstr>Arial</vt:lpstr>
      <vt:lpstr>Calibri</vt:lpstr>
      <vt:lpstr>Clarity</vt:lpstr>
      <vt:lpstr>Oltre il libro</vt:lpstr>
      <vt:lpstr>Agenda</vt:lpstr>
      <vt:lpstr>Obiettivo del 5° incontro</vt:lpstr>
      <vt:lpstr>Attività fatte a casa</vt:lpstr>
      <vt:lpstr>Quali cambiamenti avete notato nel vostro bambino?</vt:lpstr>
      <vt:lpstr>Le parole target</vt:lpstr>
      <vt:lpstr>Come potete verificare che il bambino ha imparato una parola target</vt:lpstr>
      <vt:lpstr>Sostituite le parole target  che il bambino ha imparato</vt:lpstr>
      <vt:lpstr>Parole target non ancora pronunciate dal bambino</vt:lpstr>
      <vt:lpstr>Parole target per cui il bambino non mostra interesse</vt:lpstr>
      <vt:lpstr>Che facciamo con le parole imparate?</vt:lpstr>
      <vt:lpstr>Parole in giro per casa</vt:lpstr>
      <vt:lpstr>Parole in giro per casa</vt:lpstr>
      <vt:lpstr>Parole in giro per casa</vt:lpstr>
      <vt:lpstr>Foto</vt:lpstr>
      <vt:lpstr>Parole in giro per casa</vt:lpstr>
      <vt:lpstr>Gioco di finzione</vt:lpstr>
      <vt:lpstr>Gioco di finzione</vt:lpstr>
      <vt:lpstr>Gioco di finzione</vt:lpstr>
      <vt:lpstr>Gioco di finzione</vt:lpstr>
      <vt:lpstr>Attività da fare a casa</vt:lpstr>
      <vt:lpstr>Attività da fare a casa</vt:lpstr>
      <vt:lpstr>PowerPoint Presentation</vt:lpstr>
      <vt:lpstr>PowerPoint Presentation</vt:lpstr>
      <vt:lpstr>Attività da fare a casa</vt:lpstr>
      <vt:lpstr>Attività da fare a casa</vt:lpstr>
      <vt:lpstr>Grazie per la vostra presenza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Oltre il libro</dc:title>
  <dc:creator>Luigi Girolametto</dc:creator>
  <cp:lastModifiedBy>Luigi Girolametto</cp:lastModifiedBy>
  <cp:revision>104</cp:revision>
  <dcterms:created xsi:type="dcterms:W3CDTF">2016-07-06T12:18:18Z</dcterms:created>
  <dcterms:modified xsi:type="dcterms:W3CDTF">2021-11-28T11:47:03Z</dcterms:modified>
</cp:coreProperties>
</file>