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61" r:id="rId4"/>
    <p:sldId id="258" r:id="rId5"/>
    <p:sldId id="259" r:id="rId6"/>
    <p:sldId id="330" r:id="rId7"/>
    <p:sldId id="260" r:id="rId8"/>
    <p:sldId id="314" r:id="rId9"/>
    <p:sldId id="324" r:id="rId10"/>
    <p:sldId id="325" r:id="rId11"/>
    <p:sldId id="326" r:id="rId12"/>
    <p:sldId id="328" r:id="rId13"/>
    <p:sldId id="327" r:id="rId14"/>
    <p:sldId id="329" r:id="rId15"/>
    <p:sldId id="262" r:id="rId16"/>
    <p:sldId id="331" r:id="rId17"/>
    <p:sldId id="333" r:id="rId18"/>
    <p:sldId id="332" r:id="rId19"/>
    <p:sldId id="334" r:id="rId20"/>
    <p:sldId id="323" r:id="rId21"/>
    <p:sldId id="263" r:id="rId22"/>
    <p:sldId id="295" r:id="rId23"/>
    <p:sldId id="335" r:id="rId24"/>
    <p:sldId id="338" r:id="rId25"/>
    <p:sldId id="303" r:id="rId26"/>
    <p:sldId id="264" r:id="rId27"/>
    <p:sldId id="267" r:id="rId28"/>
    <p:sldId id="315" r:id="rId29"/>
    <p:sldId id="336" r:id="rId30"/>
    <p:sldId id="337" r:id="rId31"/>
    <p:sldId id="291" r:id="rId32"/>
    <p:sldId id="318" r:id="rId33"/>
    <p:sldId id="320" r:id="rId34"/>
    <p:sldId id="339" r:id="rId35"/>
    <p:sldId id="294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76404" autoAdjust="0"/>
  </p:normalViewPr>
  <p:slideViewPr>
    <p:cSldViewPr snapToGrid="0" snapToObjects="1">
      <p:cViewPr varScale="1">
        <p:scale>
          <a:sx n="80" d="100"/>
          <a:sy n="80" d="100"/>
        </p:scale>
        <p:origin x="256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63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-392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3CAF3-C756-7D4F-B271-774A778B3C4A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600E-E86B-B342-9971-E6D838E88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3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noProof="0" dirty="0"/>
              <a:t>Questa</a:t>
            </a:r>
            <a:r>
              <a:rPr lang="it-IT" baseline="0" noProof="0" dirty="0"/>
              <a:t> presentazione può essere migliorata aggiungendo delle immagini.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7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>
                <a:solidFill>
                  <a:srgbClr val="292934"/>
                </a:solidFill>
              </a:rPr>
              <a:t>Ripetendo più volte la stessa lettura, presto il bambino inizierà a partecipare attivamente e addirittura ad anticipare con gesti e parole.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62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21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Qui il logopedista</a:t>
            </a:r>
            <a:r>
              <a:rPr lang="it-IT" baseline="0" dirty="0"/>
              <a:t> può inserire una diapositiva con immagini di libri con rime. </a:t>
            </a:r>
            <a:r>
              <a:rPr lang="it-IT" dirty="0"/>
              <a:t>Un esempio di un libro con rime e filastrocche è:</a:t>
            </a:r>
          </a:p>
          <a:p>
            <a:endParaRPr lang="it-IT" dirty="0"/>
          </a:p>
          <a:p>
            <a:pPr marL="171450" indent="-171450">
              <a:buFont typeface="Arial"/>
              <a:buChar char="•"/>
            </a:pPr>
            <a:r>
              <a:rPr lang="it-IT" dirty="0"/>
              <a:t>Marina </a:t>
            </a:r>
            <a:r>
              <a:rPr lang="it-IT" dirty="0" err="1"/>
              <a:t>Cocò</a:t>
            </a:r>
            <a:r>
              <a:rPr lang="it-IT" dirty="0"/>
              <a:t>:  Oca Piccina, piccina, </a:t>
            </a:r>
            <a:r>
              <a:rPr lang="it-IT" dirty="0" err="1"/>
              <a:t>picciò</a:t>
            </a:r>
            <a:r>
              <a:rPr lang="it-IT" dirty="0"/>
              <a:t>. Di Antonella </a:t>
            </a:r>
            <a:r>
              <a:rPr lang="it-IT" dirty="0" err="1"/>
              <a:t>Abbiatello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63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Qui il logopedista può inserire immagini di vari libri sull’argomento. Esempi di libri</a:t>
            </a:r>
            <a:r>
              <a:rPr lang="it-IT" baseline="0" dirty="0"/>
              <a:t> con un senso dell’umorismo sono:</a:t>
            </a:r>
          </a:p>
          <a:p>
            <a:endParaRPr lang="it-IT" baseline="0" dirty="0"/>
          </a:p>
          <a:p>
            <a:pPr marL="171450" indent="-171450">
              <a:buFont typeface="Arial"/>
              <a:buChar char="•"/>
            </a:pPr>
            <a:r>
              <a:rPr lang="it-IT" baseline="0" dirty="0"/>
              <a:t>A sbagliare le storie di Gianni </a:t>
            </a:r>
            <a:r>
              <a:rPr lang="it-IT" baseline="0" dirty="0" err="1"/>
              <a:t>Rodari</a:t>
            </a:r>
            <a:r>
              <a:rPr lang="it-IT" baseline="0" dirty="0"/>
              <a:t> e Alessandro Sanna.</a:t>
            </a:r>
          </a:p>
          <a:p>
            <a:pPr marL="171450" indent="-171450">
              <a:buFont typeface="Arial"/>
              <a:buChar char="•"/>
            </a:pPr>
            <a:r>
              <a:rPr lang="it-IT" baseline="0" dirty="0"/>
              <a:t>Chi me l’ha fatta in testa? Di </a:t>
            </a:r>
            <a:r>
              <a:rPr lang="it-IT" baseline="0" dirty="0" err="1"/>
              <a:t>Werner</a:t>
            </a:r>
            <a:r>
              <a:rPr lang="it-IT" baseline="0" dirty="0"/>
              <a:t> </a:t>
            </a:r>
            <a:r>
              <a:rPr lang="it-IT" baseline="0" dirty="0" err="1"/>
              <a:t>Holzwarth</a:t>
            </a:r>
            <a:r>
              <a:rPr lang="it-IT" baseline="0" dirty="0"/>
              <a:t> e </a:t>
            </a:r>
            <a:r>
              <a:rPr lang="it-IT" baseline="0" dirty="0" err="1"/>
              <a:t>Wolf</a:t>
            </a:r>
            <a:r>
              <a:rPr lang="it-IT" baseline="0" dirty="0"/>
              <a:t> </a:t>
            </a:r>
            <a:r>
              <a:rPr lang="it-IT" baseline="0" dirty="0" err="1"/>
              <a:t>Erlbruch</a:t>
            </a:r>
            <a:endParaRPr lang="it-IT" baseline="0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6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Qui il logopedista può</a:t>
            </a:r>
            <a:r>
              <a:rPr lang="it-IT" baseline="0" dirty="0"/>
              <a:t> inserire immagini dall’internet che dimostrano libri in cestine, sul pavimento, libri in posti diversi della casa, ma alla portata dei bambini.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09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Qui il logopedista</a:t>
            </a:r>
            <a:r>
              <a:rPr lang="it-IT" baseline="0" dirty="0"/>
              <a:t> può aggiungere una diapositiva con immagini di libri con emozioni. </a:t>
            </a:r>
            <a:r>
              <a:rPr lang="it-IT" dirty="0"/>
              <a:t>Esempio di libri che esprimono</a:t>
            </a:r>
            <a:r>
              <a:rPr lang="it-IT" baseline="0" dirty="0"/>
              <a:t> le emozioni sono:</a:t>
            </a:r>
          </a:p>
          <a:p>
            <a:endParaRPr lang="it-IT" baseline="0" dirty="0"/>
          </a:p>
          <a:p>
            <a:pPr marL="171450" indent="-171450">
              <a:buFont typeface="Arial"/>
              <a:buChar char="•"/>
            </a:pPr>
            <a:r>
              <a:rPr lang="it-IT" baseline="0" dirty="0"/>
              <a:t>Piccolo buio di Cristina Petit</a:t>
            </a:r>
          </a:p>
          <a:p>
            <a:pPr marL="171450" indent="-171450">
              <a:buFont typeface="Arial"/>
              <a:buChar char="•"/>
            </a:pPr>
            <a:r>
              <a:rPr lang="it-IT" baseline="0" dirty="0"/>
              <a:t>Per sempre di Salina </a:t>
            </a:r>
            <a:r>
              <a:rPr lang="it-IT" baseline="0" dirty="0" err="1"/>
              <a:t>Yoon</a:t>
            </a:r>
            <a:endParaRPr lang="it-IT" baseline="0" dirty="0"/>
          </a:p>
          <a:p>
            <a:pPr marL="171450" indent="-171450">
              <a:buFont typeface="Arial"/>
              <a:buChar char="•"/>
            </a:pPr>
            <a:r>
              <a:rPr lang="it-IT" baseline="0" dirty="0"/>
              <a:t>Pino Uccellino di Eric </a:t>
            </a:r>
            <a:r>
              <a:rPr lang="it-IT" baseline="0" dirty="0" err="1"/>
              <a:t>Battut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32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Fermatevi quando avete raggiunto 25 minuti o quando vedete che il bambino non è più interessato. In questo caso potete provare in momenti diversi della giornata, con un libro diverso, o in un giorno diverso.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144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Se ci sono bambini che hanno prodotto alcune</a:t>
            </a:r>
            <a:r>
              <a:rPr lang="it-IT" baseline="0" dirty="0"/>
              <a:t> parole target spontaneamente due volte, in giorni diversi, allora il logopedista aiuta i genitori a scegliere nuove parole target.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invita ogni genitore di dare una breve descrizione dei compiti svolti a casa.</a:t>
            </a:r>
          </a:p>
          <a:p>
            <a:endParaRPr lang="it-IT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/>
              <a:t>Se ci sono bambini che hanno prodotto alcune</a:t>
            </a:r>
            <a:r>
              <a:rPr lang="it-IT" baseline="0"/>
              <a:t> parole target spontaneamente due volte, in giorni diversi, allora il logopedista aiuta i genitori a scegliere nuove parole target.</a:t>
            </a:r>
            <a:endParaRPr lang="it-IT" dirty="0"/>
          </a:p>
          <a:p>
            <a:endParaRPr lang="it-IT" dirty="0"/>
          </a:p>
          <a:p>
            <a:r>
              <a:rPr lang="it-IT" dirty="0"/>
              <a:t>Inoltre, il logopedista</a:t>
            </a:r>
            <a:r>
              <a:rPr lang="it-IT" baseline="0" dirty="0"/>
              <a:t> da un riassunto dei punti di forza e i punti di migliorare nei video di FS fatti dai genitori. Rispetta la privacy dei genitori e non menziona i nomi dei bambini.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1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37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/>
              <a:t>Il link</a:t>
            </a:r>
            <a:r>
              <a:rPr lang="it-IT" baseline="0" noProof="0" dirty="0"/>
              <a:t> per il video funziona solamente se sei collegato ad una connessione di internet veloce e sei in PowerPoint Slide Show.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aiutare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genitori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identificare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l’espansione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logopedista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può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scrivere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trascrizione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 video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lavagna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it-IT" dirty="0"/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40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/>
              <a:t>Il link</a:t>
            </a:r>
            <a:r>
              <a:rPr lang="it-IT" baseline="0" noProof="0" dirty="0"/>
              <a:t> per il video funziona solamente se sei collegato ad una connessione di internet veloce e sei in PowerPoint Slide Show.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aiutare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genitori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riflettere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suil’espansione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logopedista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può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scrivere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trascrizione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 video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lavagna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40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Alcuni di vostri bambini hanno imparato ad utilizzare  le parole target da voi insegnate. A questo punto, quando il bambino dice le parole target  spontaneamente,  possiamo espandere  la sua produzione.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81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9D56-D9A6-45EE-B24B-1946B9E123DC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6833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controlla che le proposte</a:t>
            </a:r>
            <a:r>
              <a:rPr lang="it-IT" baseline="0" dirty="0"/>
              <a:t> dei genitori includono la singola parola, una frase breve, e una pausa.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0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4421" y="1371600"/>
            <a:ext cx="8119979" cy="1927225"/>
          </a:xfrm>
        </p:spPr>
        <p:txBody>
          <a:bodyPr/>
          <a:lstStyle/>
          <a:p>
            <a:r>
              <a:rPr lang="it-IT" sz="4800" b="1" i="1" noProof="0" dirty="0"/>
              <a:t>Oltre il libro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noProof="0" dirty="0"/>
              <a:t>Incontro </a:t>
            </a:r>
            <a:r>
              <a:rPr lang="it-IT" b="1" dirty="0"/>
              <a:t>4</a:t>
            </a:r>
            <a:endParaRPr lang="it-IT" b="1" noProof="0" dirty="0"/>
          </a:p>
          <a:p>
            <a:r>
              <a:rPr lang="it-IT" b="1" dirty="0" err="1"/>
              <a:t>L’e</a:t>
            </a:r>
            <a:r>
              <a:rPr lang="it-IT" b="1" noProof="0" dirty="0" err="1"/>
              <a:t>spansione</a:t>
            </a:r>
            <a:endParaRPr lang="it-IT" b="1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4° incontro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210" y="1005305"/>
            <a:ext cx="3572456" cy="499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0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2 di una combinazione di due parole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Un bambino che sa produrre MAMMA e MANGIA potrebbe combinare queste due parole per dire la frase “mamma mangia” per descrivere quest’immagine</a:t>
            </a:r>
          </a:p>
        </p:txBody>
      </p:sp>
      <p:pic>
        <p:nvPicPr>
          <p:cNvPr id="6" name="Immagin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8" r="5492"/>
          <a:stretch/>
        </p:blipFill>
        <p:spPr>
          <a:xfrm>
            <a:off x="3183391" y="3238740"/>
            <a:ext cx="2616916" cy="265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553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2 di una combinazione di due parole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457199" y="2348880"/>
            <a:ext cx="5517597" cy="3865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600" dirty="0">
                <a:solidFill>
                  <a:srgbClr val="292934"/>
                </a:solidFill>
              </a:rPr>
              <a:t> Mamma mangia</a:t>
            </a:r>
          </a:p>
          <a:p>
            <a:endParaRPr lang="it-IT" sz="3600" dirty="0"/>
          </a:p>
          <a:p>
            <a:endParaRPr lang="it-IT" sz="3600" dirty="0"/>
          </a:p>
          <a:p>
            <a:pPr marL="0" indent="0">
              <a:buNone/>
            </a:pPr>
            <a:r>
              <a:rPr lang="it-IT" sz="3600" dirty="0">
                <a:solidFill>
                  <a:srgbClr val="292934"/>
                </a:solidFill>
              </a:rPr>
              <a:t>soggetto + verbo</a:t>
            </a:r>
            <a:endParaRPr lang="it-IT" sz="3600" dirty="0"/>
          </a:p>
        </p:txBody>
      </p:sp>
      <p:sp>
        <p:nvSpPr>
          <p:cNvPr id="9" name="Freccia angolare bidirezionale 3"/>
          <p:cNvSpPr/>
          <p:nvPr/>
        </p:nvSpPr>
        <p:spPr>
          <a:xfrm rot="13349886">
            <a:off x="1325014" y="3092342"/>
            <a:ext cx="1954631" cy="1862376"/>
          </a:xfrm>
          <a:prstGeom prst="leftUpArrow">
            <a:avLst>
              <a:gd name="adj1" fmla="val 25000"/>
              <a:gd name="adj2" fmla="val 24184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8" r="5492"/>
          <a:stretch/>
        </p:blipFill>
        <p:spPr>
          <a:xfrm>
            <a:off x="5558825" y="2495274"/>
            <a:ext cx="2616916" cy="265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88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3 di una combinazione di due parole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Questo stesso bambino potrebbe combinare le parole MELA e MAMMA  per dire la frase “mamma mela” per descrivere quest’immagine</a:t>
            </a:r>
          </a:p>
        </p:txBody>
      </p:sp>
      <p:pic>
        <p:nvPicPr>
          <p:cNvPr id="8" name="Immagin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66"/>
          <a:stretch/>
        </p:blipFill>
        <p:spPr>
          <a:xfrm>
            <a:off x="2523621" y="3124452"/>
            <a:ext cx="3249367" cy="296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51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3 di una combinazione di due parole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457199" y="2348880"/>
            <a:ext cx="5517597" cy="3865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600" dirty="0">
                <a:solidFill>
                  <a:srgbClr val="292934"/>
                </a:solidFill>
              </a:rPr>
              <a:t> Mamma mela</a:t>
            </a:r>
          </a:p>
          <a:p>
            <a:endParaRPr lang="it-IT" sz="3600" dirty="0"/>
          </a:p>
          <a:p>
            <a:endParaRPr lang="it-IT" sz="3600" dirty="0"/>
          </a:p>
          <a:p>
            <a:pPr marL="0" indent="0">
              <a:buNone/>
            </a:pPr>
            <a:r>
              <a:rPr lang="it-IT" sz="3600" dirty="0">
                <a:solidFill>
                  <a:srgbClr val="292934"/>
                </a:solidFill>
              </a:rPr>
              <a:t>soggetto + c. oggetto</a:t>
            </a:r>
            <a:endParaRPr lang="it-IT" sz="3600" dirty="0"/>
          </a:p>
        </p:txBody>
      </p:sp>
      <p:sp>
        <p:nvSpPr>
          <p:cNvPr id="9" name="Freccia angolare bidirezionale 3"/>
          <p:cNvSpPr/>
          <p:nvPr/>
        </p:nvSpPr>
        <p:spPr>
          <a:xfrm rot="13349886">
            <a:off x="1325014" y="3092342"/>
            <a:ext cx="1954631" cy="1862376"/>
          </a:xfrm>
          <a:prstGeom prst="leftUpArrow">
            <a:avLst>
              <a:gd name="adj1" fmla="val 25000"/>
              <a:gd name="adj2" fmla="val 24184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66"/>
          <a:stretch/>
        </p:blipFill>
        <p:spPr>
          <a:xfrm>
            <a:off x="5113219" y="2402770"/>
            <a:ext cx="3249367" cy="296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105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Altre combinazioni di due parole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610347"/>
              </p:ext>
            </p:extLst>
          </p:nvPr>
        </p:nvGraphicFramePr>
        <p:xfrm>
          <a:off x="577299" y="2051855"/>
          <a:ext cx="7900402" cy="3987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1351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it-IT" sz="2800" dirty="0"/>
                        <a:t>In altri casi, i bambini utilizzano: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6072">
                <a:tc>
                  <a:txBody>
                    <a:bodyPr/>
                    <a:lstStyle/>
                    <a:p>
                      <a:r>
                        <a:rPr lang="it-IT" sz="2800" dirty="0"/>
                        <a:t>4. Avverbi</a:t>
                      </a:r>
                      <a:r>
                        <a:rPr lang="it-IT" sz="2800" baseline="0" dirty="0"/>
                        <a:t> di luogo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“va parco”</a:t>
                      </a:r>
                    </a:p>
                    <a:p>
                      <a:r>
                        <a:rPr lang="it-IT" sz="2800" dirty="0"/>
                        <a:t>“macchina la”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932">
                <a:tc>
                  <a:txBody>
                    <a:bodyPr/>
                    <a:lstStyle/>
                    <a:p>
                      <a:r>
                        <a:rPr lang="it-IT" sz="2800" dirty="0"/>
                        <a:t>5. Aggettivi possessivi</a:t>
                      </a:r>
                    </a:p>
                    <a:p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“biscotto mio”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932">
                <a:tc>
                  <a:txBody>
                    <a:bodyPr/>
                    <a:lstStyle/>
                    <a:p>
                      <a:r>
                        <a:rPr lang="it-IT" sz="2800" dirty="0"/>
                        <a:t>6. Aggettivi qualificativi</a:t>
                      </a:r>
                    </a:p>
                    <a:p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“mamma bella”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060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Usare le domande per conversare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48205"/>
              </p:ext>
            </p:extLst>
          </p:nvPr>
        </p:nvGraphicFramePr>
        <p:xfrm>
          <a:off x="457200" y="2045439"/>
          <a:ext cx="7971363" cy="3939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7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7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7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0258">
                <a:tc>
                  <a:txBody>
                    <a:bodyPr/>
                    <a:lstStyle/>
                    <a:p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>
                          <a:solidFill>
                            <a:schemeClr val="tx1"/>
                          </a:solidFill>
                        </a:rPr>
                        <a:t>Il bambino non risponde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4761">
                <a:tc>
                  <a:txBody>
                    <a:bodyPr/>
                    <a:lstStyle/>
                    <a:p>
                      <a:r>
                        <a:rPr lang="it-IT" sz="2400" dirty="0"/>
                        <a:t>Facciamo una domanda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Attendiamo </a:t>
                      </a:r>
                    </a:p>
                    <a:p>
                      <a:r>
                        <a:rPr lang="it-IT" sz="2400" dirty="0"/>
                        <a:t>fino a 5 </a:t>
                      </a:r>
                    </a:p>
                    <a:p>
                      <a:r>
                        <a:rPr lang="it-IT" sz="2400" dirty="0"/>
                        <a:t>secondi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6083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Il</a:t>
                      </a:r>
                      <a:r>
                        <a:rPr lang="it-IT" sz="2400" baseline="0" dirty="0"/>
                        <a:t> bambino risponde con gesti, suoni, parole</a:t>
                      </a:r>
                      <a:endParaRPr lang="it-IT" sz="2400" dirty="0"/>
                    </a:p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20453247">
            <a:off x="4997758" y="2507314"/>
            <a:ext cx="577299" cy="3299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ight Arrow 6"/>
          <p:cNvSpPr/>
          <p:nvPr/>
        </p:nvSpPr>
        <p:spPr>
          <a:xfrm rot="2426951">
            <a:off x="4997832" y="3715044"/>
            <a:ext cx="577299" cy="3299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ight Arrow 7"/>
          <p:cNvSpPr/>
          <p:nvPr/>
        </p:nvSpPr>
        <p:spPr>
          <a:xfrm>
            <a:off x="2461595" y="3286543"/>
            <a:ext cx="577299" cy="3299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898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Combinazioni di tre parole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La fase seguente all’utilizzo delle 2 parole è quella che vede la combinazione di 3 parole. Ad esempio,  se il bambino ha iniziato a dire «mamma biscotto»  e  «mangio biscotto» ora potrà  iniziare a dire  «mamma mangio biscotto».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0515" y="4048545"/>
            <a:ext cx="3254630" cy="24284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45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L’espansione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Per promuovere lo sviluppo dalle parole singole a le combinazioni di parole usiamo le “espansioni”.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Un’espansione prende una parola detta dal bambino e modella come usarla in una breve frase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74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si usa un’espansione?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414718"/>
              </p:ext>
            </p:extLst>
          </p:nvPr>
        </p:nvGraphicFramePr>
        <p:xfrm>
          <a:off x="583484" y="1971209"/>
          <a:ext cx="8103316" cy="4631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2321">
                <a:tc>
                  <a:txBody>
                    <a:bodyPr/>
                    <a:lstStyle/>
                    <a:p>
                      <a:r>
                        <a:rPr lang="it-IT" sz="2800" dirty="0"/>
                        <a:t>Il bambino produce</a:t>
                      </a:r>
                      <a:r>
                        <a:rPr lang="it-IT" sz="2800" baseline="0" dirty="0"/>
                        <a:t> una parola: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/>
                        <a:t>“succo”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2321">
                <a:tc>
                  <a:txBody>
                    <a:bodyPr/>
                    <a:lstStyle/>
                    <a:p>
                      <a:r>
                        <a:rPr lang="it-IT" sz="2800" dirty="0"/>
                        <a:t>Il genitore ripete la stessa parola: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800" dirty="0"/>
                    </a:p>
                    <a:p>
                      <a:pPr algn="ctr"/>
                      <a:r>
                        <a:rPr lang="it-IT" sz="2800" dirty="0"/>
                        <a:t>“il succo”</a:t>
                      </a:r>
                    </a:p>
                    <a:p>
                      <a:pPr algn="ctr"/>
                      <a:endParaRPr lang="it-I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7601">
                <a:tc>
                  <a:txBody>
                    <a:bodyPr/>
                    <a:lstStyle/>
                    <a:p>
                      <a:r>
                        <a:rPr lang="it-IT" sz="2800" dirty="0"/>
                        <a:t>Poi aggiunge una o più</a:t>
                      </a:r>
                      <a:r>
                        <a:rPr lang="it-IT" sz="2800" baseline="0" dirty="0"/>
                        <a:t> parole per creare una frase breve: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800" dirty="0"/>
                    </a:p>
                    <a:p>
                      <a:pPr algn="ctr"/>
                      <a:r>
                        <a:rPr lang="it-IT" sz="2800" dirty="0"/>
                        <a:t>“Il succo è buono”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6465746" y="2606287"/>
            <a:ext cx="577299" cy="560847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Down Arrow 7"/>
          <p:cNvSpPr/>
          <p:nvPr/>
        </p:nvSpPr>
        <p:spPr>
          <a:xfrm>
            <a:off x="2494583" y="2606287"/>
            <a:ext cx="577299" cy="560847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523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Espansione di una parola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Inserite un vostro video qui</a:t>
            </a:r>
            <a:endParaRPr lang="it-IT" sz="3200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23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Benvenuto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Attività fatte a casa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L’espansione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PAUSA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Variamo le nostre letture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Il compito per casa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4° incontro</a:t>
            </a:r>
          </a:p>
        </p:txBody>
      </p:sp>
    </p:spTree>
    <p:extLst>
      <p:ext uri="{BB962C8B-B14F-4D97-AF65-F5344CB8AC3E}">
        <p14:creationId xmlns:p14="http://schemas.microsoft.com/office/powerpoint/2010/main" val="2286499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Espansione di una parola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Inserite il vostro video qui</a:t>
            </a:r>
            <a:endParaRPr lang="it-IT" sz="3200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5689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Espandiamo parole target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/>
              <a:t>Se il bambino dice una parola target </a:t>
            </a:r>
          </a:p>
          <a:p>
            <a:pPr marL="0" indent="0" algn="ctr">
              <a:buNone/>
            </a:pPr>
            <a:r>
              <a:rPr lang="it-IT" dirty="0"/>
              <a:t>(dopo che avete usato FS)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ripetiamo la parola target da sola e poi</a:t>
            </a:r>
          </a:p>
          <a:p>
            <a:pPr marL="0" indent="0" algn="ctr">
              <a:buNone/>
            </a:pPr>
            <a:r>
              <a:rPr lang="it-IT" dirty="0"/>
              <a:t>in una frase corta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                 </a:t>
            </a:r>
          </a:p>
          <a:p>
            <a:pPr marL="0" indent="0" algn="ctr">
              <a:buNone/>
            </a:pPr>
            <a:r>
              <a:rPr lang="it-IT" dirty="0"/>
              <a:t>Facciamo una pausa (per attendere </a:t>
            </a:r>
          </a:p>
          <a:p>
            <a:pPr marL="0" indent="0" algn="ctr">
              <a:buNone/>
            </a:pPr>
            <a:r>
              <a:rPr lang="it-IT" dirty="0"/>
              <a:t>una produzione del bambino)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206034" y="2680517"/>
            <a:ext cx="643276" cy="478369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Down Arrow 6"/>
          <p:cNvSpPr/>
          <p:nvPr/>
        </p:nvSpPr>
        <p:spPr>
          <a:xfrm>
            <a:off x="4206034" y="4408236"/>
            <a:ext cx="643276" cy="478369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4372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Espandiamo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it-IT" sz="2800" dirty="0"/>
              <a:t>Ricordate:</a:t>
            </a:r>
          </a:p>
          <a:p>
            <a:pPr marL="68580" indent="0" algn="ctr">
              <a:buNone/>
            </a:pPr>
            <a:endParaRPr lang="it-IT" sz="2800" dirty="0"/>
          </a:p>
          <a:p>
            <a:pPr marL="68580" indent="0">
              <a:buNone/>
            </a:pPr>
            <a:r>
              <a:rPr lang="it-IT" sz="2800" dirty="0"/>
              <a:t>Non serve chiedere al bambino di ripetere l’espansione, anzi, potrebbe essere mortificante o frustrante.</a:t>
            </a:r>
          </a:p>
          <a:p>
            <a:pPr marL="68580" indent="0">
              <a:buNone/>
            </a:pPr>
            <a:endParaRPr lang="it-IT" sz="2800" dirty="0"/>
          </a:p>
          <a:p>
            <a:pPr marL="68580" indent="0">
              <a:buNone/>
            </a:pPr>
            <a:r>
              <a:rPr lang="it-IT" sz="2800" dirty="0"/>
              <a:t>Se il bambino non risponde dopo un’espansione, continuate la lettura dialogica del libro.</a:t>
            </a:r>
          </a:p>
          <a:p>
            <a:pPr marL="68580" indent="0">
              <a:buNone/>
            </a:pPr>
            <a:endParaRPr lang="it-IT" noProof="0" dirty="0"/>
          </a:p>
        </p:txBody>
      </p:sp>
      <p:sp>
        <p:nvSpPr>
          <p:cNvPr id="6" name="TextBox 5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833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Lavoro di piccolo gruppo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Usando le parole target del vostro bambino, proponete almeno due espansioni che potrete usare. Ad esempio, se la parola target è “succo” due opzioni sono:</a:t>
            </a:r>
          </a:p>
          <a:p>
            <a:endParaRPr lang="it-IT" dirty="0"/>
          </a:p>
          <a:p>
            <a:r>
              <a:rPr lang="it-IT" dirty="0"/>
              <a:t>1. il succo. il succo è buono. (pausa)</a:t>
            </a:r>
          </a:p>
          <a:p>
            <a:endParaRPr lang="it-IT" dirty="0"/>
          </a:p>
          <a:p>
            <a:r>
              <a:rPr lang="it-IT" dirty="0"/>
              <a:t>2. il succo. Mamma beve succo. (pausa)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16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Variare i libri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Nelle seguenti diapositive parleremo dei vantaggi della lettura multipla di questi libri.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Inoltre, parleremo dei vantaggi di variare i libri che usate con il vostro bambino.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735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Lettura multipla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800" dirty="0">
                <a:solidFill>
                  <a:srgbClr val="292934"/>
                </a:solidFill>
              </a:rPr>
              <a:t>I bambini amano ascoltare più volte le stesse storie.</a:t>
            </a:r>
          </a:p>
          <a:p>
            <a:pPr marL="45720" indent="0">
              <a:buNone/>
            </a:pPr>
            <a:r>
              <a:rPr lang="it-IT" sz="2800" dirty="0">
                <a:solidFill>
                  <a:srgbClr val="292934"/>
                </a:solidFill>
              </a:rPr>
              <a:t>Questo porta diversi benefici:</a:t>
            </a:r>
          </a:p>
          <a:p>
            <a:pPr marL="502920" indent="-457200"/>
            <a:r>
              <a:rPr lang="it-IT" sz="2800" dirty="0">
                <a:solidFill>
                  <a:srgbClr val="292934"/>
                </a:solidFill>
              </a:rPr>
              <a:t>La ripetizione è importante per aiutare il bambino ad imparare</a:t>
            </a:r>
          </a:p>
          <a:p>
            <a:pPr marL="502920" indent="-457200"/>
            <a:r>
              <a:rPr lang="it-IT" sz="2800" b="1" dirty="0">
                <a:solidFill>
                  <a:srgbClr val="292934"/>
                </a:solidFill>
              </a:rPr>
              <a:t>La ripetizione della lettura di uno stesso libro permette di ripetere più volte la parola target e di aprire la strada allo stadio successivo, l’espansione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233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Variate la </a:t>
            </a:r>
            <a:r>
              <a:rPr lang="it-IT" noProof="0" dirty="0" err="1"/>
              <a:t>scelt</a:t>
            </a:r>
            <a:r>
              <a:rPr lang="it-IT" dirty="0"/>
              <a:t>a dei libri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2800" dirty="0"/>
              <a:t>Esistono molti  tipi di libri adatti a diversi livelli di sviluppo:</a:t>
            </a:r>
          </a:p>
          <a:p>
            <a:pPr marL="45720" indent="0">
              <a:buNone/>
            </a:pPr>
            <a:endParaRPr lang="it-IT" sz="2800" dirty="0"/>
          </a:p>
          <a:p>
            <a:pPr marL="388620" indent="-342900"/>
            <a:r>
              <a:rPr lang="it-IT" sz="2800" dirty="0"/>
              <a:t>Libri sensoriali</a:t>
            </a:r>
          </a:p>
          <a:p>
            <a:pPr marL="388620" indent="-342900"/>
            <a:r>
              <a:rPr lang="it-IT" sz="2800" dirty="0"/>
              <a:t>Libri con singole immagini</a:t>
            </a:r>
          </a:p>
          <a:p>
            <a:pPr marL="388620" indent="-342900"/>
            <a:r>
              <a:rPr lang="it-IT" sz="2800" dirty="0"/>
              <a:t>Libri  descrittivi</a:t>
            </a:r>
          </a:p>
          <a:p>
            <a:pPr marL="388620" indent="-342900"/>
            <a:r>
              <a:rPr lang="it-IT" sz="2800" dirty="0"/>
              <a:t>Libri con storie</a:t>
            </a:r>
          </a:p>
          <a:p>
            <a:pPr marL="388620" indent="-342900"/>
            <a:r>
              <a:rPr lang="it-IT" sz="2800" dirty="0"/>
              <a:t>Libri senza parole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9348" y="6391656"/>
            <a:ext cx="7957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Ricordatevi di spostare i post-it con le parole target da un libro all’altro</a:t>
            </a:r>
          </a:p>
        </p:txBody>
      </p:sp>
    </p:spTree>
    <p:extLst>
      <p:ext uri="{BB962C8B-B14F-4D97-AF65-F5344CB8AC3E}">
        <p14:creationId xmlns:p14="http://schemas.microsoft.com/office/powerpoint/2010/main" val="3269523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Variate la scelta dei libri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Se avete usato libri descrittivi con singole immagini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Se avete usato libri con una storia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Provate ad usare libri con una storia in cui il protagonista ha un problema e prova a risolverlo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Provate ad usare libri con rime e filastrocche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678218" y="2532057"/>
            <a:ext cx="969982" cy="544351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ight Arrow 7"/>
          <p:cNvSpPr/>
          <p:nvPr/>
        </p:nvSpPr>
        <p:spPr>
          <a:xfrm>
            <a:off x="3678218" y="5488691"/>
            <a:ext cx="969982" cy="544351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729348" y="6391656"/>
            <a:ext cx="7957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Ricordatevi di spostare i post-it con le parole target da un libro all’altro</a:t>
            </a:r>
          </a:p>
        </p:txBody>
      </p:sp>
    </p:spTree>
    <p:extLst>
      <p:ext uri="{BB962C8B-B14F-4D97-AF65-F5344CB8AC3E}">
        <p14:creationId xmlns:p14="http://schemas.microsoft.com/office/powerpoint/2010/main" val="2362776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Variate la scelta dei libri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Molti bambini hanno un gran senso dell’umorismo provate ad usare libri con trame divertenti 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91656"/>
            <a:ext cx="821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Ricordatevi di spostare i post-it con le parole target da un libro all’altro</a:t>
            </a:r>
          </a:p>
        </p:txBody>
      </p:sp>
    </p:spTree>
    <p:extLst>
      <p:ext uri="{BB962C8B-B14F-4D97-AF65-F5344CB8AC3E}">
        <p14:creationId xmlns:p14="http://schemas.microsoft.com/office/powerpoint/2010/main" val="6702899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Libero accesso ai libri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Quali sono i posti accessibili nella vostra casa dove potete lasciare il libero accesso ai libri?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Lasciare al vostro bambino la possibilità di scegliere un libro vi dimostra i suo interessi e può essere un indizio per il tipo di libro che piace al vostro bambino.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91656"/>
            <a:ext cx="7957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Ricordatevi di spostare i post-it con le parole target da un libro all’altro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46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Obiettivo del 4° incontro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noProof="0" dirty="0"/>
              <a:t>Oggi cerchiamo di capire insieme:</a:t>
            </a:r>
          </a:p>
          <a:p>
            <a:pPr marL="0" indent="0">
              <a:buNone/>
            </a:pP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come ripetere le parole pronunciate dal bambino in frasi di due 2 a 3 parole</a:t>
            </a:r>
          </a:p>
          <a:p>
            <a:pPr marL="457200" indent="-457200">
              <a:buFont typeface="+mj-lt"/>
              <a:buAutoNum type="arabicPeriod"/>
            </a:pPr>
            <a:endParaRPr lang="it-IT" sz="2800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6128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Emozioni nei libri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Le emozioni sono astratte quindi non sono buone parole target, in ogni caso attraverso la lettura è possibile trasmetterne il significato.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Questi libri rappresentano importanti opportunità per la loro vita, per aiutarli ad affrontare situazioni problematiche.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maggior parte dei libri che raccontano una storia esprime emozioni…..come la felicità, la tristezza, la rabbia, la paura. Esporre i bambini a questi sentimenti li aiuterà a capire e a dare un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3888" y="6292334"/>
            <a:ext cx="7957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Ricordatevi di spostare i post-it con le parole target da un libro all’altro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891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it-IT" sz="2800" dirty="0"/>
              <a:t>Per questa settimana di attività, leggete i libri insieme al vostro bambino da uno a tre volte al giorno per un tempo totale di </a:t>
            </a:r>
            <a:r>
              <a:rPr lang="it-IT" sz="2800" b="1" dirty="0"/>
              <a:t>25 minuti.</a:t>
            </a:r>
            <a:endParaRPr lang="it-IT" sz="2800" dirty="0"/>
          </a:p>
          <a:p>
            <a:pPr marL="45720" indent="0">
              <a:lnSpc>
                <a:spcPct val="150000"/>
              </a:lnSpc>
              <a:buNone/>
            </a:pPr>
            <a:r>
              <a:rPr lang="it-IT" sz="2800" b="1" dirty="0"/>
              <a:t>In questa settimana usate la strategia della Stimolazione Focalizzata con le 5 Parole Target selezionate e proponete l’espansione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4478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In aggiunta scegliete una strategia tra le seguenti:</a:t>
            </a:r>
          </a:p>
          <a:p>
            <a:pPr marL="0" indent="0">
              <a:buNone/>
            </a:pPr>
            <a:endParaRPr lang="it-IT" sz="2800" dirty="0"/>
          </a:p>
          <a:p>
            <a:r>
              <a:rPr lang="it-IT" sz="2800" dirty="0"/>
              <a:t>Lettura multipla</a:t>
            </a:r>
          </a:p>
          <a:p>
            <a:r>
              <a:rPr lang="it-IT" sz="2800" dirty="0"/>
              <a:t>Varietà nei libri</a:t>
            </a:r>
          </a:p>
          <a:p>
            <a:r>
              <a:rPr lang="it-IT" sz="2800" dirty="0"/>
              <a:t>Libri con emozioni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386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 descr="Diario Tempo 4° Incontr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00" y="520700"/>
            <a:ext cx="7581900" cy="580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826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 descr="Diario FS 4° Incontr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181100"/>
            <a:ext cx="7607300" cy="448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7510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Grazie per la vostra presenza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Vi aspettiamo al prossimo incontro</a:t>
            </a:r>
          </a:p>
          <a:p>
            <a:endParaRPr lang="it-IT" noProof="0" dirty="0"/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Attività fatte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Quanti minuti di lettura avete fatto all’inizio e alla fine della settimana?</a:t>
            </a:r>
          </a:p>
          <a:p>
            <a:endParaRPr lang="it-IT" noProof="0" dirty="0"/>
          </a:p>
          <a:p>
            <a:r>
              <a:rPr lang="it-IT" dirty="0"/>
              <a:t>Come è andata la stimolazione focalizzata?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noProof="0" dirty="0"/>
              <a:t>Abbiamo scelto le parole giuste? Ci sono </a:t>
            </a:r>
            <a:r>
              <a:rPr lang="it-IT" noProof="0"/>
              <a:t>parole apprese?</a:t>
            </a:r>
            <a:endParaRPr lang="it-IT" noProof="0" dirty="0"/>
          </a:p>
          <a:p>
            <a:endParaRPr lang="it-IT" dirty="0"/>
          </a:p>
          <a:p>
            <a:r>
              <a:rPr lang="it-IT" noProof="0" dirty="0"/>
              <a:t>Riassunto dei video fatti a casa…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65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Espandere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noProof="0" dirty="0"/>
          </a:p>
          <a:p>
            <a:pPr marL="0" indent="0">
              <a:buNone/>
            </a:pPr>
            <a:r>
              <a:rPr lang="it-IT" sz="2800" dirty="0"/>
              <a:t>nell’incontro precedente abbiamo parlato di come focalizzare l’attenzione dei nostri bambini sulle parole 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oggi inizieremo ad espandere la produzione associando due o più parole.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003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sviluppo tipico delle combinazioni di parole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Prima di imparare come espandere, è necessario avere dell’informazione sullo sviluppo del linguaggio dalle prime parole alle combinazioni di parole.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8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Le combinazioni di due parole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800" dirty="0"/>
              <a:t>Quando i bambini hanno imparato a produrre </a:t>
            </a:r>
          </a:p>
          <a:p>
            <a:pPr marL="0" indent="0" algn="ctr">
              <a:buNone/>
            </a:pPr>
            <a:r>
              <a:rPr lang="it-IT" sz="2800" dirty="0"/>
              <a:t>dalle 50 alle 100 parole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r>
              <a:rPr lang="it-IT" sz="2800" dirty="0"/>
              <a:t>Iniziano a combinarle  per produrre delle frasi.</a:t>
            </a:r>
          </a:p>
          <a:p>
            <a:pPr marL="0" indent="0" algn="ctr">
              <a:buNone/>
            </a:pPr>
            <a:r>
              <a:rPr lang="it-IT" sz="2800" dirty="0"/>
              <a:t>(non si tratta di frasi complete ma di parti di frasi)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122304" y="2835163"/>
            <a:ext cx="720080" cy="1008112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603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1 di una combinazione di due parole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Un bambino che sa produrre MANGIA e MELA potrebbe combinare queste due parole per dire la frase “mangia mela” per descrivere quest’immagine</a:t>
            </a:r>
          </a:p>
        </p:txBody>
      </p:sp>
      <p:pic>
        <p:nvPicPr>
          <p:cNvPr id="8" name="Segnaposto contenut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316" y="2921474"/>
            <a:ext cx="2376264" cy="3320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9149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1 di una combinazione di due parole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4°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 </a:t>
            </a:r>
          </a:p>
        </p:txBody>
      </p:sp>
      <p:pic>
        <p:nvPicPr>
          <p:cNvPr id="8" name="Segnaposto contenut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477" y="2217683"/>
            <a:ext cx="2376264" cy="3320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ottotitolo 2"/>
          <p:cNvSpPr txBox="1">
            <a:spLocks/>
          </p:cNvSpPr>
          <p:nvPr/>
        </p:nvSpPr>
        <p:spPr>
          <a:xfrm>
            <a:off x="457199" y="2348880"/>
            <a:ext cx="5517597" cy="3865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600" dirty="0">
                <a:solidFill>
                  <a:srgbClr val="292934"/>
                </a:solidFill>
              </a:rPr>
              <a:t>Mangia   mela</a:t>
            </a:r>
          </a:p>
          <a:p>
            <a:endParaRPr lang="it-IT" sz="3600" dirty="0"/>
          </a:p>
          <a:p>
            <a:endParaRPr lang="it-IT" sz="3600" dirty="0"/>
          </a:p>
          <a:p>
            <a:pPr marL="0" indent="0">
              <a:buNone/>
            </a:pPr>
            <a:r>
              <a:rPr lang="it-IT" sz="3600" dirty="0">
                <a:solidFill>
                  <a:srgbClr val="292934"/>
                </a:solidFill>
              </a:rPr>
              <a:t>verbo    +   </a:t>
            </a:r>
            <a:r>
              <a:rPr lang="it-IT" sz="3600" dirty="0"/>
              <a:t>c. oggetto</a:t>
            </a:r>
          </a:p>
        </p:txBody>
      </p:sp>
      <p:sp>
        <p:nvSpPr>
          <p:cNvPr id="9" name="Freccia angolare bidirezionale 3"/>
          <p:cNvSpPr/>
          <p:nvPr/>
        </p:nvSpPr>
        <p:spPr>
          <a:xfrm rot="13349886">
            <a:off x="1325014" y="3092342"/>
            <a:ext cx="1954631" cy="1862376"/>
          </a:xfrm>
          <a:prstGeom prst="leftUpArrow">
            <a:avLst>
              <a:gd name="adj1" fmla="val 25000"/>
              <a:gd name="adj2" fmla="val 24184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3818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7508</TotalTime>
  <Words>1872</Words>
  <Application>Microsoft Macintosh PowerPoint</Application>
  <PresentationFormat>On-screen Show (4:3)</PresentationFormat>
  <Paragraphs>263</Paragraphs>
  <Slides>35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Clarity</vt:lpstr>
      <vt:lpstr>Oltre il libro</vt:lpstr>
      <vt:lpstr>Agenda</vt:lpstr>
      <vt:lpstr>Obiettivo del 4° incontro</vt:lpstr>
      <vt:lpstr>Attività fatte a casa</vt:lpstr>
      <vt:lpstr>Espandere</vt:lpstr>
      <vt:lpstr>Lo sviluppo tipico delle combinazioni di parole</vt:lpstr>
      <vt:lpstr>Le combinazioni di due parole</vt:lpstr>
      <vt:lpstr>Esempio 1 di una combinazione di due parole</vt:lpstr>
      <vt:lpstr>Esempio 1 di una combinazione di due parole</vt:lpstr>
      <vt:lpstr>Esempio 2 di una combinazione di due parole</vt:lpstr>
      <vt:lpstr>Esempio 2 di una combinazione di due parole</vt:lpstr>
      <vt:lpstr>Esempio 3 di una combinazione di due parole</vt:lpstr>
      <vt:lpstr>Esempio 3 di una combinazione di due parole</vt:lpstr>
      <vt:lpstr>Altre combinazioni di due parole</vt:lpstr>
      <vt:lpstr>Usare le domande per conversare</vt:lpstr>
      <vt:lpstr>Combinazioni di tre parole</vt:lpstr>
      <vt:lpstr>L’espansione</vt:lpstr>
      <vt:lpstr>Come si usa un’espansione?</vt:lpstr>
      <vt:lpstr>Espansione di una parola</vt:lpstr>
      <vt:lpstr>Espansione di una parola</vt:lpstr>
      <vt:lpstr>Espandiamo parole target</vt:lpstr>
      <vt:lpstr>Espandiamo</vt:lpstr>
      <vt:lpstr>Lavoro di piccolo gruppo</vt:lpstr>
      <vt:lpstr>Variare i libri</vt:lpstr>
      <vt:lpstr>Lettura multipla</vt:lpstr>
      <vt:lpstr>Variate la scelta dei libri</vt:lpstr>
      <vt:lpstr>Variate la scelta dei libri</vt:lpstr>
      <vt:lpstr>Variate la scelta dei libri</vt:lpstr>
      <vt:lpstr>Libero accesso ai libri</vt:lpstr>
      <vt:lpstr>Emozioni nei libri</vt:lpstr>
      <vt:lpstr>Attività da fare a casa</vt:lpstr>
      <vt:lpstr>Attività da fare a casa</vt:lpstr>
      <vt:lpstr>PowerPoint Presentation</vt:lpstr>
      <vt:lpstr>PowerPoint Presentation</vt:lpstr>
      <vt:lpstr>Grazie per la vostra presenza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Oltre il libro</dc:title>
  <dc:creator>Luigi Girolametto</dc:creator>
  <cp:lastModifiedBy>Luigi Girolametto</cp:lastModifiedBy>
  <cp:revision>85</cp:revision>
  <dcterms:created xsi:type="dcterms:W3CDTF">2016-07-06T12:18:18Z</dcterms:created>
  <dcterms:modified xsi:type="dcterms:W3CDTF">2021-11-28T11:42:08Z</dcterms:modified>
</cp:coreProperties>
</file>