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1" r:id="rId4"/>
    <p:sldId id="258" r:id="rId5"/>
    <p:sldId id="259" r:id="rId6"/>
    <p:sldId id="325" r:id="rId7"/>
    <p:sldId id="260" r:id="rId8"/>
    <p:sldId id="322" r:id="rId9"/>
    <p:sldId id="323" r:id="rId10"/>
    <p:sldId id="263" r:id="rId11"/>
    <p:sldId id="324" r:id="rId12"/>
    <p:sldId id="295" r:id="rId13"/>
    <p:sldId id="327" r:id="rId14"/>
    <p:sldId id="326" r:id="rId15"/>
    <p:sldId id="303" r:id="rId16"/>
    <p:sldId id="264" r:id="rId17"/>
    <p:sldId id="336" r:id="rId18"/>
    <p:sldId id="328" r:id="rId19"/>
    <p:sldId id="329" r:id="rId20"/>
    <p:sldId id="267" r:id="rId21"/>
    <p:sldId id="330" r:id="rId22"/>
    <p:sldId id="331" r:id="rId23"/>
    <p:sldId id="332" r:id="rId24"/>
    <p:sldId id="291" r:id="rId25"/>
    <p:sldId id="321" r:id="rId26"/>
    <p:sldId id="333" r:id="rId27"/>
    <p:sldId id="334" r:id="rId28"/>
    <p:sldId id="320" r:id="rId29"/>
    <p:sldId id="335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8764" autoAdjust="0"/>
  </p:normalViewPr>
  <p:slideViewPr>
    <p:cSldViewPr snapToGrid="0" snapToObjects="1">
      <p:cViewPr varScale="1">
        <p:scale>
          <a:sx n="95" d="100"/>
          <a:sy n="95" d="100"/>
        </p:scale>
        <p:origin x="21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92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3CAF3-C756-7D4F-B271-774A778B3C4A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1600E-E86B-B342-9971-E6D838E88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Questa</a:t>
            </a:r>
            <a:r>
              <a:rPr lang="it-IT" baseline="0" noProof="0" dirty="0"/>
              <a:t> presentazione può essere </a:t>
            </a:r>
            <a:r>
              <a:rPr lang="it-IT" baseline="0" noProof="0" dirty="0" err="1"/>
              <a:t>amigliorata</a:t>
            </a:r>
            <a:r>
              <a:rPr lang="it-IT" baseline="0" noProof="0" dirty="0"/>
              <a:t> aggiungendo delle immagini e delle video registrazioni sulla lettura dialogica.</a:t>
            </a:r>
          </a:p>
          <a:p>
            <a:endParaRPr lang="it-I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E-E86B-B342-9971-E6D838E88A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7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0A462-D5EF-4AD1-ABE1-941B08BD4A70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802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0A462-D5EF-4AD1-ABE1-941B08BD4A70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8028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E-E86B-B342-9971-E6D838E88A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6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Dov’è e che cosa sono domande chiuse.</a:t>
            </a:r>
          </a:p>
          <a:p>
            <a:endParaRPr lang="it-IT" dirty="0"/>
          </a:p>
          <a:p>
            <a:r>
              <a:rPr lang="it-IT" dirty="0"/>
              <a:t>Domande aperte includono Che cosa sta facendo, Che cosa sta succedendo?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E-E86B-B342-9971-E6D838E88A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Questo</a:t>
            </a:r>
            <a:r>
              <a:rPr lang="it-IT" baseline="0" dirty="0"/>
              <a:t> diario viene completato ogni due giorni. Il logopedista deve spiegare la differenza tra “imitazione” e “spontaneo”.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E-E86B-B342-9971-E6D838E88A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t-IT" sz="12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 scopo di quest’incontro è conoscere la tecnica della </a:t>
            </a:r>
            <a:r>
              <a:rPr lang="it-IT" sz="12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stimolazione focalizzata </a:t>
            </a:r>
            <a:r>
              <a:rPr lang="it-IT" sz="12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durante la lettura condivisa. </a:t>
            </a:r>
          </a:p>
          <a:p>
            <a:pPr marL="45720" indent="0">
              <a:buNone/>
            </a:pPr>
            <a:endParaRPr lang="it-IT" sz="12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it-IT" sz="12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 tratterà di insegnare al vostro bambino delle parole bersaglio.</a:t>
            </a:r>
          </a:p>
          <a:p>
            <a:pPr marL="45720" indent="0">
              <a:buNone/>
            </a:pPr>
            <a:endParaRPr lang="it-IT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it-IT" sz="1200" dirty="0">
                <a:solidFill>
                  <a:srgbClr val="0070C0"/>
                </a:solidFill>
              </a:rPr>
              <a:t>Parole che non sa ancora dire e che volete fargli imparare. </a:t>
            </a:r>
            <a:endParaRPr lang="it-IT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E-E86B-B342-9971-E6D838E88A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logopedista invita ogni genitore di dare una breve descrizione dei compiti svolti a casa.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E-E86B-B342-9971-E6D838E88A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/>
              <a:t>Dopo alcuni minuti, il logopedista invita i partecipanti di riflettere su come hanno scelto le loro parole target.  </a:t>
            </a:r>
          </a:p>
          <a:p>
            <a:endParaRPr lang="it-IT" baseline="0" dirty="0"/>
          </a:p>
          <a:p>
            <a:r>
              <a:rPr lang="it-IT" baseline="0" dirty="0"/>
              <a:t>Poi dice che darà 5 linee guida per la scelta di parole da scegliere.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E-E86B-B342-9971-E6D838E88A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3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Non tutti i bambini a questa età dispongono di tutti questi suoni: questi sono dei suggerimenti sull’evoluzione dei suoni della nostra lingua. 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E-E86B-B342-9971-E6D838E88A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9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49D56-D9A6-45EE-B24B-1946B9E123D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683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E-E86B-B342-9971-E6D838E88A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62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E-E86B-B342-9971-E6D838E88A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2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E-E86B-B342-9971-E6D838E88A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C6F6-9F0D-CF42-9395-A209E2509BEE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6E32-5E24-634C-A60B-4AFFCF68F4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C6F6-9F0D-CF42-9395-A209E2509BEE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6E32-5E24-634C-A60B-4AFFCF68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C6F6-9F0D-CF42-9395-A209E2509BEE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6E32-5E24-634C-A60B-4AFFCF68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C6F6-9F0D-CF42-9395-A209E2509BEE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6E32-5E24-634C-A60B-4AFFCF68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C6F6-9F0D-CF42-9395-A209E2509BEE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6E32-5E24-634C-A60B-4AFFCF68F4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C6F6-9F0D-CF42-9395-A209E2509BEE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6E32-5E24-634C-A60B-4AFFCF68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C6F6-9F0D-CF42-9395-A209E2509BEE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6E32-5E24-634C-A60B-4AFFCF68F44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C6F6-9F0D-CF42-9395-A209E2509BEE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6E32-5E24-634C-A60B-4AFFCF68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C6F6-9F0D-CF42-9395-A209E2509BEE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6E32-5E24-634C-A60B-4AFFCF68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C6F6-9F0D-CF42-9395-A209E2509BEE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6E32-5E24-634C-A60B-4AFFCF68F4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C6F6-9F0D-CF42-9395-A209E2509BEE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6E32-5E24-634C-A60B-4AFFCF68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142C6F6-9F0D-CF42-9395-A209E2509BEE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FE26E32-5E24-634C-A60B-4AFFCF68F4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xxx@email.i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421" y="1371600"/>
            <a:ext cx="8119979" cy="1927225"/>
          </a:xfrm>
        </p:spPr>
        <p:txBody>
          <a:bodyPr/>
          <a:lstStyle/>
          <a:p>
            <a:r>
              <a:rPr lang="it-IT" sz="4800" b="1" i="1" noProof="0" dirty="0"/>
              <a:t>Oltre il libro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4988222" cy="1752600"/>
          </a:xfrm>
        </p:spPr>
        <p:txBody>
          <a:bodyPr/>
          <a:lstStyle/>
          <a:p>
            <a:r>
              <a:rPr lang="it-IT" b="1" noProof="0" dirty="0"/>
              <a:t>Incontro 3</a:t>
            </a:r>
          </a:p>
          <a:p>
            <a:r>
              <a:rPr lang="it-IT" b="1" noProof="0" dirty="0"/>
              <a:t>Insegnare parole nuove</a:t>
            </a:r>
            <a:endParaRPr lang="it-IT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Oltre il Libro, 3° incontro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10" y="1005305"/>
            <a:ext cx="3572456" cy="49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03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 primi suoni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it-IT" dirty="0"/>
              <a:t>Nei bambini che imparano la lingua Italiana, all’età di circa 2 anni, compaiono suoni come:</a:t>
            </a:r>
            <a:r>
              <a:rPr lang="it-IT" b="1" i="1" dirty="0"/>
              <a:t> </a:t>
            </a:r>
            <a:endParaRPr lang="it-IT" dirty="0"/>
          </a:p>
          <a:p>
            <a:pPr marL="594360" lvl="2" indent="0">
              <a:lnSpc>
                <a:spcPct val="120000"/>
              </a:lnSpc>
              <a:buNone/>
            </a:pPr>
            <a:r>
              <a:rPr lang="it-IT" sz="2000" b="1" i="1" dirty="0"/>
              <a:t>“b”</a:t>
            </a:r>
            <a:r>
              <a:rPr lang="it-IT" sz="2000" i="1" dirty="0"/>
              <a:t> 	</a:t>
            </a:r>
            <a:r>
              <a:rPr lang="it-IT" sz="2000" dirty="0"/>
              <a:t>di bimbo</a:t>
            </a:r>
            <a:r>
              <a:rPr lang="it-IT" sz="2000" i="1" dirty="0"/>
              <a:t>, </a:t>
            </a:r>
          </a:p>
          <a:p>
            <a:pPr marL="594360" lvl="2" indent="0">
              <a:lnSpc>
                <a:spcPct val="120000"/>
              </a:lnSpc>
              <a:buNone/>
            </a:pPr>
            <a:r>
              <a:rPr lang="it-IT" sz="2000" i="1" dirty="0"/>
              <a:t>“</a:t>
            </a:r>
            <a:r>
              <a:rPr lang="it-IT" sz="2000" b="1" i="1" dirty="0" err="1"/>
              <a:t>p</a:t>
            </a:r>
            <a:r>
              <a:rPr lang="it-IT" sz="2000" i="1" dirty="0"/>
              <a:t>”	 </a:t>
            </a:r>
            <a:r>
              <a:rPr lang="it-IT" sz="2000" dirty="0"/>
              <a:t>di  papà</a:t>
            </a:r>
            <a:r>
              <a:rPr lang="it-IT" sz="2000" i="1" dirty="0"/>
              <a:t>,</a:t>
            </a:r>
          </a:p>
          <a:p>
            <a:pPr marL="594360" lvl="2" indent="0">
              <a:lnSpc>
                <a:spcPct val="120000"/>
              </a:lnSpc>
              <a:buNone/>
            </a:pPr>
            <a:r>
              <a:rPr lang="it-IT" sz="2000" i="1" dirty="0"/>
              <a:t> </a:t>
            </a:r>
            <a:r>
              <a:rPr lang="it-IT" sz="2000" b="1" i="1" dirty="0"/>
              <a:t>“t” 	</a:t>
            </a:r>
            <a:r>
              <a:rPr lang="it-IT" sz="2000" dirty="0"/>
              <a:t>di  topo</a:t>
            </a:r>
            <a:r>
              <a:rPr lang="it-IT" sz="2000" i="1" dirty="0"/>
              <a:t>, </a:t>
            </a:r>
          </a:p>
          <a:p>
            <a:pPr marL="594360" lvl="2" indent="0">
              <a:lnSpc>
                <a:spcPct val="120000"/>
              </a:lnSpc>
              <a:buNone/>
            </a:pPr>
            <a:r>
              <a:rPr lang="it-IT" sz="2000" i="1" dirty="0"/>
              <a:t>“</a:t>
            </a:r>
            <a:r>
              <a:rPr lang="it-IT" sz="2000" b="1" i="1" dirty="0"/>
              <a:t>d</a:t>
            </a:r>
            <a:r>
              <a:rPr lang="it-IT" sz="2000" i="1" dirty="0"/>
              <a:t>” 	</a:t>
            </a:r>
            <a:r>
              <a:rPr lang="it-IT" sz="2000" dirty="0"/>
              <a:t>di dammi</a:t>
            </a:r>
            <a:r>
              <a:rPr lang="it-IT" sz="2000" i="1" dirty="0"/>
              <a:t>, </a:t>
            </a:r>
          </a:p>
          <a:p>
            <a:pPr marL="594360" lvl="2" indent="0">
              <a:lnSpc>
                <a:spcPct val="120000"/>
              </a:lnSpc>
              <a:buNone/>
            </a:pPr>
            <a:r>
              <a:rPr lang="it-IT" sz="2000" i="1" dirty="0"/>
              <a:t>“</a:t>
            </a:r>
            <a:r>
              <a:rPr lang="it-IT" sz="2000" b="1" i="1" dirty="0"/>
              <a:t>m</a:t>
            </a:r>
            <a:r>
              <a:rPr lang="it-IT" sz="2000" i="1" dirty="0"/>
              <a:t>” 	</a:t>
            </a:r>
            <a:r>
              <a:rPr lang="it-IT" sz="2000" dirty="0"/>
              <a:t>di mamma</a:t>
            </a:r>
            <a:r>
              <a:rPr lang="it-IT" sz="2000" i="1" dirty="0"/>
              <a:t>,</a:t>
            </a:r>
          </a:p>
          <a:p>
            <a:pPr marL="594360" lvl="2" indent="0">
              <a:lnSpc>
                <a:spcPct val="120000"/>
              </a:lnSpc>
              <a:buNone/>
            </a:pPr>
            <a:r>
              <a:rPr lang="it-IT" sz="2000" i="1" dirty="0"/>
              <a:t> </a:t>
            </a:r>
            <a:r>
              <a:rPr lang="it-IT" sz="2000" b="1" i="1" dirty="0"/>
              <a:t>“</a:t>
            </a:r>
            <a:r>
              <a:rPr lang="it-IT" sz="2000" b="1" i="1" dirty="0" err="1"/>
              <a:t>n</a:t>
            </a:r>
            <a:r>
              <a:rPr lang="it-IT" sz="2000" b="1" i="1" dirty="0"/>
              <a:t>”</a:t>
            </a:r>
            <a:r>
              <a:rPr lang="it-IT" sz="2000" i="1" dirty="0"/>
              <a:t> 	</a:t>
            </a:r>
            <a:r>
              <a:rPr lang="it-IT" sz="2000" dirty="0"/>
              <a:t>di no,</a:t>
            </a:r>
          </a:p>
          <a:p>
            <a:pPr marL="594360" lvl="2" indent="0">
              <a:lnSpc>
                <a:spcPct val="120000"/>
              </a:lnSpc>
              <a:buNone/>
            </a:pPr>
            <a:r>
              <a:rPr lang="it-IT" sz="2000" b="1" i="1" dirty="0"/>
              <a:t>“k” 	</a:t>
            </a:r>
            <a:r>
              <a:rPr lang="it-IT" sz="2000" dirty="0"/>
              <a:t>di cane,</a:t>
            </a:r>
          </a:p>
          <a:p>
            <a:pPr marL="594360" lvl="2" indent="0">
              <a:lnSpc>
                <a:spcPct val="120000"/>
              </a:lnSpc>
              <a:buNone/>
            </a:pPr>
            <a:r>
              <a:rPr lang="it-IT" sz="2000" i="1" dirty="0"/>
              <a:t> </a:t>
            </a:r>
            <a:r>
              <a:rPr lang="it-IT" sz="2000" b="1" i="1" dirty="0"/>
              <a:t>“</a:t>
            </a:r>
            <a:r>
              <a:rPr lang="it-IT" sz="2000" b="1" i="1" dirty="0" err="1"/>
              <a:t>f</a:t>
            </a:r>
            <a:r>
              <a:rPr lang="it-IT" sz="2000" b="1" i="1" dirty="0"/>
              <a:t>” 	</a:t>
            </a:r>
            <a:r>
              <a:rPr lang="it-IT" sz="2000" dirty="0"/>
              <a:t>di  fiore</a:t>
            </a:r>
            <a:r>
              <a:rPr lang="it-IT" sz="2000" i="1" dirty="0"/>
              <a:t>,</a:t>
            </a:r>
          </a:p>
          <a:p>
            <a:pPr marL="594360" lvl="2" indent="0">
              <a:lnSpc>
                <a:spcPct val="120000"/>
              </a:lnSpc>
              <a:buNone/>
            </a:pPr>
            <a:r>
              <a:rPr lang="it-IT" sz="2000" i="1" dirty="0"/>
              <a:t> </a:t>
            </a:r>
            <a:r>
              <a:rPr lang="it-IT" sz="2000" b="1" i="1" dirty="0"/>
              <a:t>“l” 	</a:t>
            </a:r>
            <a:r>
              <a:rPr lang="it-IT" sz="2000" dirty="0"/>
              <a:t>di libro </a:t>
            </a:r>
            <a:r>
              <a:rPr lang="it-IT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7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Come scegliere parole bersaglio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7314"/>
            <a:ext cx="8229600" cy="3969685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it-IT" sz="2800" dirty="0"/>
              <a:t>Le parole riferite ad oggetti (esempio i nomi) sono più facili da imparare rispetto alle parole riferite ad azioni (esempio i verbi).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it-IT" sz="2800" dirty="0"/>
              <a:t>Tuttavia sarà importante per il vostro bambino imparare anche i </a:t>
            </a:r>
            <a:r>
              <a:rPr lang="it-IT" sz="2800" b="1" dirty="0"/>
              <a:t>verbi</a:t>
            </a:r>
            <a:r>
              <a:rPr lang="it-IT" sz="2800" dirty="0"/>
              <a:t> per poter raggiungere la fase successiva del linguaggio, che comporta l’uso di due o tre parole per creare le prime frasi (ad esempio “</a:t>
            </a:r>
            <a:r>
              <a:rPr lang="it-IT" i="1" dirty="0"/>
              <a:t>il bimbo mangia un biscotto</a:t>
            </a:r>
            <a:r>
              <a:rPr lang="it-IT" sz="2800" i="1" dirty="0"/>
              <a:t>”</a:t>
            </a:r>
            <a:r>
              <a:rPr lang="it-IT" sz="2800" dirty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299" y="1524000"/>
            <a:ext cx="810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4. Scegliete almeno un verbo</a:t>
            </a:r>
          </a:p>
        </p:txBody>
      </p:sp>
    </p:spTree>
    <p:extLst>
      <p:ext uri="{BB962C8B-B14F-4D97-AF65-F5344CB8AC3E}">
        <p14:creationId xmlns:p14="http://schemas.microsoft.com/office/powerpoint/2010/main" val="394653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Scegliere 5 parole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it-IT" sz="2800" noProof="0" dirty="0"/>
              <a:t>Attività individuale o in coppia di genitori.</a:t>
            </a:r>
          </a:p>
          <a:p>
            <a:pPr marL="68580" indent="0">
              <a:buNone/>
            </a:pPr>
            <a:endParaRPr lang="it-IT" sz="2800" dirty="0"/>
          </a:p>
          <a:p>
            <a:pPr marL="525780" indent="-457200">
              <a:buFont typeface="+mj-lt"/>
              <a:buAutoNum type="arabicPeriod"/>
            </a:pPr>
            <a:r>
              <a:rPr lang="it-IT" sz="2800" noProof="0" dirty="0"/>
              <a:t>Esaminate il vostro elenco di 10 parole</a:t>
            </a:r>
          </a:p>
          <a:p>
            <a:pPr marL="525780" indent="-457200">
              <a:buFont typeface="+mj-lt"/>
              <a:buAutoNum type="arabicPeriod"/>
            </a:pPr>
            <a:r>
              <a:rPr lang="it-IT" sz="2800" dirty="0"/>
              <a:t>Eliminate 5 parole che non seguono i consigli di cui vi ho appena parlato</a:t>
            </a:r>
          </a:p>
          <a:p>
            <a:pPr marL="525780" indent="-457200">
              <a:buFont typeface="+mj-lt"/>
              <a:buAutoNum type="arabicPeriod"/>
            </a:pPr>
            <a:r>
              <a:rPr lang="it-IT" sz="2800" noProof="0" dirty="0"/>
              <a:t>Assicuratevi che nell’elenco di 5 parole, ci sia almeno un verbo d’azione</a:t>
            </a:r>
          </a:p>
          <a:p>
            <a:pPr marL="525780" indent="-457200">
              <a:buFont typeface="+mj-lt"/>
              <a:buAutoNum type="arabicPeriod"/>
            </a:pPr>
            <a:r>
              <a:rPr lang="it-IT" sz="2800" dirty="0"/>
              <a:t>Il vostro elenco finale deve contenere 5 parole bersaglio</a:t>
            </a:r>
            <a:endParaRPr lang="it-IT" sz="2800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3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Scrivere le parole nel nuovo diario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763247"/>
              </p:ext>
            </p:extLst>
          </p:nvPr>
        </p:nvGraphicFramePr>
        <p:xfrm>
          <a:off x="1485331" y="2152649"/>
          <a:ext cx="5906069" cy="418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5638800" imgH="3771900" progId="Word.Document.12">
                  <p:embed/>
                </p:oleObj>
              </mc:Choice>
              <mc:Fallback>
                <p:oleObj name="Document" r:id="rId3" imgW="5638800" imgH="377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5331" y="2152649"/>
                        <a:ext cx="5906069" cy="418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5331" y="2152650"/>
            <a:ext cx="5906069" cy="25391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it-IT" dirty="0"/>
              <a:t>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4036" y="3800787"/>
            <a:ext cx="127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mangiare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5292" y="417011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uccellino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4036" y="4596067"/>
            <a:ext cx="7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5292" y="4965399"/>
            <a:ext cx="108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biscotto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036" y="5342165"/>
            <a:ext cx="82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2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Inserire le parole nel libro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Inserite le 5 parole bersaglio in un solo libro o distribuitele tra i 2-3 libri che avete usato la scorsa settimana.</a:t>
            </a:r>
          </a:p>
          <a:p>
            <a:r>
              <a:rPr lang="it-IT" dirty="0"/>
              <a:t>Possono essere parole già presenti nel racconto o parole che volete inserire</a:t>
            </a:r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4" b="26574"/>
          <a:stretch/>
        </p:blipFill>
        <p:spPr>
          <a:xfrm>
            <a:off x="30510" y="3356992"/>
            <a:ext cx="4227338" cy="2366943"/>
          </a:xfrm>
          <a:prstGeom prst="rect">
            <a:avLst/>
          </a:prstGeom>
        </p:spPr>
      </p:pic>
      <p:sp>
        <p:nvSpPr>
          <p:cNvPr id="7" name="CasellaDiTesto 9"/>
          <p:cNvSpPr txBox="1"/>
          <p:nvPr/>
        </p:nvSpPr>
        <p:spPr>
          <a:xfrm>
            <a:off x="827584" y="4437112"/>
            <a:ext cx="129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mamma</a:t>
            </a:r>
          </a:p>
        </p:txBody>
      </p:sp>
      <p:pic>
        <p:nvPicPr>
          <p:cNvPr id="8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793">
            <a:off x="755576" y="3933056"/>
            <a:ext cx="1297112" cy="1256345"/>
          </a:xfrm>
          <a:prstGeom prst="rect">
            <a:avLst/>
          </a:prstGeom>
        </p:spPr>
      </p:pic>
      <p:sp>
        <p:nvSpPr>
          <p:cNvPr id="9" name="CasellaDiTesto 9"/>
          <p:cNvSpPr txBox="1"/>
          <p:nvPr/>
        </p:nvSpPr>
        <p:spPr>
          <a:xfrm>
            <a:off x="827584" y="4404846"/>
            <a:ext cx="129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mamma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60032" y="2810119"/>
            <a:ext cx="3888432" cy="3992649"/>
            <a:chOff x="4788024" y="2420888"/>
            <a:chExt cx="3888432" cy="3992649"/>
          </a:xfrm>
        </p:grpSpPr>
        <p:pic>
          <p:nvPicPr>
            <p:cNvPr id="20" name="Immagine 12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4" r="-383"/>
            <a:stretch/>
          </p:blipFill>
          <p:spPr bwMode="auto">
            <a:xfrm>
              <a:off x="4788024" y="2420888"/>
              <a:ext cx="3888432" cy="331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904" y="5301208"/>
              <a:ext cx="1148423" cy="11123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4248" y="5301208"/>
              <a:ext cx="854549" cy="7755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804248" y="6021288"/>
              <a:ext cx="78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175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Inserire le parole nel libro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2800" dirty="0"/>
              <a:t>Lavoro individuale o di coppia di genitori:</a:t>
            </a:r>
          </a:p>
          <a:p>
            <a:pPr marL="502920" indent="-457200">
              <a:buFont typeface="+mj-lt"/>
              <a:buAutoNum type="arabicPeriod"/>
            </a:pPr>
            <a:r>
              <a:rPr lang="it-IT" sz="2800" dirty="0"/>
              <a:t>Scrivete ogni parola bersaglio su un post-it.</a:t>
            </a:r>
          </a:p>
          <a:p>
            <a:pPr marL="502920" indent="-457200">
              <a:buFont typeface="+mj-lt"/>
              <a:buAutoNum type="arabicPeriod"/>
            </a:pPr>
            <a:r>
              <a:rPr lang="it-IT" sz="2800" dirty="0"/>
              <a:t>Guardate il testo e le figure del libro mettete il post-it in una pagina che corrisponde con la parole bersaglio</a:t>
            </a:r>
          </a:p>
          <a:p>
            <a:pPr marL="502920" indent="-457200">
              <a:buFont typeface="+mj-lt"/>
              <a:buAutoNum type="arabicPeriod"/>
            </a:pPr>
            <a:r>
              <a:rPr lang="it-IT" sz="2800" dirty="0"/>
              <a:t>Se le 5 parole che avete scelto non sono tutte presenti nel libro potrete usare dei post-it per aggiungere un disegno in una o più pagine del libro.</a:t>
            </a:r>
          </a:p>
          <a:p>
            <a:pPr marL="502920" indent="-457200">
              <a:buFont typeface="+mj-lt"/>
              <a:buAutoNum type="arabicPeriod"/>
            </a:pPr>
            <a:r>
              <a:rPr lang="it-IT" sz="2800" dirty="0"/>
              <a:t>Potete usare più di un libro per le 5 parole!</a:t>
            </a:r>
          </a:p>
          <a:p>
            <a:pPr marL="45720" indent="0">
              <a:buNone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33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noProof="0" dirty="0"/>
              <a:t>Come fare la stimolazione focalizzata sulle parole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2800" dirty="0"/>
              <a:t>Aspettate che il vostro bambino dimostri interesse prima che voi produciate la parola target. Poi, nominate la parole target per tre volte consecutive.</a:t>
            </a:r>
          </a:p>
          <a:p>
            <a:pPr marL="731520" lvl="1" indent="-457200">
              <a:buFont typeface="+mj-lt"/>
              <a:buAutoNum type="arabicPeriod"/>
            </a:pPr>
            <a:r>
              <a:rPr lang="it-IT" sz="2800" dirty="0"/>
              <a:t>Pronunciate la parola target una volta</a:t>
            </a:r>
          </a:p>
          <a:p>
            <a:pPr marL="731520" lvl="1" indent="-457200">
              <a:buFont typeface="+mj-lt"/>
              <a:buAutoNum type="arabicPeriod"/>
            </a:pPr>
            <a:r>
              <a:rPr lang="it-IT" sz="2800" dirty="0"/>
              <a:t>Usate la stessa parola inserita in una breve frase, sottolineando la parola con intonazione. </a:t>
            </a:r>
            <a:r>
              <a:rPr lang="en-US" sz="2800" dirty="0" err="1"/>
              <a:t>Parlate</a:t>
            </a:r>
            <a:r>
              <a:rPr lang="en-US" sz="2800" dirty="0"/>
              <a:t> lentamente; </a:t>
            </a:r>
            <a:endParaRPr lang="it-IT" sz="2800" dirty="0"/>
          </a:p>
          <a:p>
            <a:pPr marL="731520" lvl="1" indent="-457200">
              <a:buFont typeface="+mj-lt"/>
              <a:buAutoNum type="arabicPeriod"/>
            </a:pPr>
            <a:r>
              <a:rPr lang="it-IT" sz="2800" dirty="0"/>
              <a:t>Ripetete ancora la parola inserendola in un’altra breve frase.</a:t>
            </a:r>
          </a:p>
          <a:p>
            <a:pPr marL="0" indent="0">
              <a:buNone/>
            </a:pPr>
            <a:endParaRPr lang="it-IT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23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Parola target “palla”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t-IT" sz="3200" dirty="0"/>
              <a:t>Se il vostro bambino dimostra interesse per la palla nell’immagine, potete dire:</a:t>
            </a:r>
            <a:endParaRPr lang="it-IT" dirty="0"/>
          </a:p>
          <a:p>
            <a:pPr marL="1337310" lvl="3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/>
              <a:t>La palla</a:t>
            </a:r>
            <a:endParaRPr lang="it-IT" sz="2800" noProof="0" dirty="0"/>
          </a:p>
          <a:p>
            <a:pPr marL="1337310" lvl="3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/>
              <a:t>Il cane lecca la palla.</a:t>
            </a:r>
          </a:p>
          <a:p>
            <a:pPr marL="1337310" lvl="3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/>
              <a:t>A</a:t>
            </a:r>
            <a:r>
              <a:rPr lang="it-IT" sz="2800" noProof="0" dirty="0"/>
              <a:t>l cane piace la palla.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2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372168"/>
            <a:ext cx="7118177" cy="1143000"/>
          </a:xfrm>
        </p:spPr>
        <p:txBody>
          <a:bodyPr/>
          <a:lstStyle/>
          <a:p>
            <a:pPr algn="ctr"/>
            <a:r>
              <a:rPr lang="en-US" dirty="0" err="1"/>
              <a:t>Inserite</a:t>
            </a:r>
            <a:r>
              <a:rPr lang="en-US" dirty="0"/>
              <a:t> un vostro video qui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/>
              <a:t>Stimolazione</a:t>
            </a:r>
            <a:r>
              <a:rPr lang="en-US" sz="2800" b="1" dirty="0"/>
              <a:t> </a:t>
            </a:r>
            <a:r>
              <a:rPr lang="en-US" sz="2800" b="1" dirty="0" err="1"/>
              <a:t>Focalizzata</a:t>
            </a:r>
            <a:r>
              <a:rPr lang="en-US" sz="2800" b="1" dirty="0"/>
              <a:t> di “</a:t>
            </a:r>
            <a:r>
              <a:rPr lang="en-US" sz="2800" b="1" dirty="0" err="1"/>
              <a:t>albero</a:t>
            </a:r>
            <a:r>
              <a:rPr lang="en-US" sz="2800" b="1" dirty="0"/>
              <a:t>”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Guardiamo</a:t>
            </a:r>
            <a:r>
              <a:rPr lang="en-US" sz="2800" dirty="0"/>
              <a:t> </a:t>
            </a:r>
            <a:r>
              <a:rPr lang="en-US" sz="2800" dirty="0" err="1"/>
              <a:t>questo</a:t>
            </a:r>
            <a:r>
              <a:rPr lang="en-US" sz="2800" dirty="0"/>
              <a:t> video e </a:t>
            </a:r>
            <a:r>
              <a:rPr lang="en-US" sz="2800" dirty="0" err="1"/>
              <a:t>contate</a:t>
            </a:r>
            <a:r>
              <a:rPr lang="en-US" sz="2800" dirty="0"/>
              <a:t> le </a:t>
            </a:r>
            <a:r>
              <a:rPr lang="en-US" sz="2800" dirty="0" err="1"/>
              <a:t>ripetizioni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</a:t>
            </a:r>
            <a:r>
              <a:rPr lang="en-US" sz="2800" dirty="0" err="1"/>
              <a:t>parola</a:t>
            </a:r>
            <a:r>
              <a:rPr lang="en-US" sz="2800" dirty="0"/>
              <a:t> target (</a:t>
            </a:r>
            <a:r>
              <a:rPr lang="en-US" sz="2800" dirty="0" err="1"/>
              <a:t>bersaglio</a:t>
            </a:r>
            <a:r>
              <a:rPr lang="en-US" sz="2800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6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2999" y="731519"/>
            <a:ext cx="6708263" cy="377174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/>
              <a:t>Stimolazione</a:t>
            </a:r>
            <a:r>
              <a:rPr lang="en-US" sz="2800" b="1" dirty="0"/>
              <a:t> </a:t>
            </a:r>
            <a:r>
              <a:rPr lang="en-US" sz="2800" b="1" dirty="0" err="1"/>
              <a:t>focalizzata</a:t>
            </a:r>
            <a:r>
              <a:rPr lang="en-US" sz="2800" b="1" dirty="0"/>
              <a:t> di “</a:t>
            </a:r>
            <a:r>
              <a:rPr lang="en-US" sz="2800" b="1" dirty="0" err="1"/>
              <a:t>prugne</a:t>
            </a:r>
            <a:r>
              <a:rPr lang="en-US" sz="2800" b="1" dirty="0"/>
              <a:t>”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Guardiamo</a:t>
            </a:r>
            <a:r>
              <a:rPr lang="en-US" sz="2800" dirty="0"/>
              <a:t> </a:t>
            </a:r>
            <a:r>
              <a:rPr lang="en-US" sz="2800" dirty="0" err="1"/>
              <a:t>questo</a:t>
            </a:r>
            <a:r>
              <a:rPr lang="en-US" sz="2800" dirty="0"/>
              <a:t> video e </a:t>
            </a:r>
            <a:r>
              <a:rPr lang="en-US" sz="2800" dirty="0" err="1"/>
              <a:t>contate</a:t>
            </a:r>
            <a:r>
              <a:rPr lang="en-US" sz="2800" dirty="0"/>
              <a:t> le </a:t>
            </a:r>
            <a:r>
              <a:rPr lang="en-US" sz="2800" dirty="0" err="1"/>
              <a:t>ripetizioni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</a:t>
            </a:r>
            <a:r>
              <a:rPr lang="en-US" sz="2800" dirty="0" err="1"/>
              <a:t>parola</a:t>
            </a:r>
            <a:r>
              <a:rPr lang="en-US" sz="2800" dirty="0"/>
              <a:t> target (</a:t>
            </a:r>
            <a:r>
              <a:rPr lang="en-US" sz="2800" dirty="0" err="1"/>
              <a:t>bersaglio</a:t>
            </a:r>
            <a:r>
              <a:rPr lang="en-US" sz="2800" dirty="0"/>
              <a:t>).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4" y="5085184"/>
            <a:ext cx="711817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4636096"/>
            <a:ext cx="7118177" cy="1143000"/>
          </a:xfrm>
        </p:spPr>
        <p:txBody>
          <a:bodyPr/>
          <a:lstStyle/>
          <a:p>
            <a:pPr algn="ctr"/>
            <a:r>
              <a:rPr lang="en-US" dirty="0" err="1"/>
              <a:t>Inserite</a:t>
            </a:r>
            <a:r>
              <a:rPr lang="en-US" dirty="0"/>
              <a:t> il vostro video qui</a:t>
            </a:r>
          </a:p>
        </p:txBody>
      </p:sp>
    </p:spTree>
    <p:extLst>
      <p:ext uri="{BB962C8B-B14F-4D97-AF65-F5344CB8AC3E}">
        <p14:creationId xmlns:p14="http://schemas.microsoft.com/office/powerpoint/2010/main" val="401880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noProof="0" dirty="0"/>
          </a:p>
          <a:p>
            <a:pPr marL="457200" indent="-457200">
              <a:buFont typeface="+mj-lt"/>
              <a:buAutoNum type="arabicPeriod"/>
            </a:pPr>
            <a:r>
              <a:rPr lang="it-IT" sz="2800" noProof="0" dirty="0"/>
              <a:t>Benvenuto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noProof="0" dirty="0"/>
              <a:t>Attività fatte a casa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Scegliere parole bersaglio</a:t>
            </a:r>
            <a:endParaRPr lang="it-IT" sz="2800" noProof="0" dirty="0"/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PAUSA</a:t>
            </a:r>
            <a:endParaRPr lang="it-IT" sz="2800" noProof="0" dirty="0"/>
          </a:p>
          <a:p>
            <a:pPr marL="457200" indent="-457200">
              <a:buFont typeface="+mj-lt"/>
              <a:buAutoNum type="arabicPeriod"/>
            </a:pPr>
            <a:r>
              <a:rPr lang="it-IT" sz="2800" noProof="0" dirty="0"/>
              <a:t>La stimolazione focalizzata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noProof="0" dirty="0"/>
              <a:t>Il compito per casa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Oltre il Libro, 3° incontro</a:t>
            </a:r>
          </a:p>
        </p:txBody>
      </p:sp>
    </p:spTree>
    <p:extLst>
      <p:ext uri="{BB962C8B-B14F-4D97-AF65-F5344CB8AC3E}">
        <p14:creationId xmlns:p14="http://schemas.microsoft.com/office/powerpoint/2010/main" val="228649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in piccolo gruppo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t-IT" sz="3200" dirty="0"/>
              <a:t>Scrivete un copione per ogni parola target che avete scelto per il vostro bambino usando un post-it per ogni parola. Bastano tre righe, ad esempio:</a:t>
            </a:r>
            <a:endParaRPr lang="it-IT" dirty="0"/>
          </a:p>
          <a:p>
            <a:pPr marL="1337310" lvl="3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noProof="0" dirty="0"/>
              <a:t>Il succo</a:t>
            </a:r>
          </a:p>
          <a:p>
            <a:pPr marL="1337310" lvl="3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/>
              <a:t>Il bimbo beve il succo.</a:t>
            </a:r>
          </a:p>
          <a:p>
            <a:pPr marL="1337310" lvl="3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noProof="0" dirty="0"/>
              <a:t>Il succo è buonissimo.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76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in piccolo gruppo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t-IT" sz="3200" dirty="0"/>
              <a:t>Una volta finito di scrivere i 5 copioni, inseriteli con un post-it laddove avete inserito le parole target. Questo servirà a ricordarvi di usare la stimolazione focalizzata durante la lettura dialogica.</a:t>
            </a:r>
            <a:endParaRPr lang="it-IT" sz="28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2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Cosa posso fare se il bambino non guarda nessuna figura?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il vostro bambino non mostra interesse alle figure o alle azioni rappresentate nel libro, ma è contento di guardare il libro insieme a voi, potrete attirare l’attenzione indicando la figura e usando un’ intonazione esagerata (ad </a:t>
            </a:r>
            <a:r>
              <a:rPr lang="it-IT" dirty="0" err="1"/>
              <a:t>esempio,“oh</a:t>
            </a:r>
            <a:r>
              <a:rPr lang="it-IT" dirty="0"/>
              <a:t> guarda!”). </a:t>
            </a:r>
          </a:p>
          <a:p>
            <a:endParaRPr lang="it-IT" dirty="0"/>
          </a:p>
          <a:p>
            <a:r>
              <a:rPr lang="it-IT" dirty="0"/>
              <a:t>Solo se il vostro bambino guarda o tocca la figura, potrete dire il nome della figura chiaramente.</a:t>
            </a:r>
          </a:p>
          <a:p>
            <a:endParaRPr lang="it-IT" dirty="0"/>
          </a:p>
          <a:p>
            <a:r>
              <a:rPr lang="it-IT" dirty="0"/>
              <a:t>Usate sempre la Stimolazione Focalizzata dopo che il vostro bambino avrà mostrato interesse e non prima di questo momento.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608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Cosa posso fare quando il bambino imita una parola target?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/>
              <a:t>Se il vostro bambino imita la parola target durante la lettura condivisa, voi potrete ripetere la parola detta dal bambino, pronunciandola per intero e chiaramente. 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Talvolta i bambini dicono solo parte della parola o producono solo suoni  della parola stessa, voi potrete interpretare i tentavi del vostro bambino, i suoni o parte di  parole che dice e pronunciare la parola chiaramente.  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A questo punto potrete girare la pagina e andare avanti nella lettura.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7131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Attività da fare a casa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dirty="0"/>
              <a:t>Leggete i libri (con i post-it inseriti) insieme al vostro bambino da uno a tre volte al giorno per un tempo totale di 20 minuti.</a:t>
            </a:r>
          </a:p>
          <a:p>
            <a:pPr marL="457200" indent="-457200">
              <a:buFont typeface="+mj-lt"/>
              <a:buAutoNum type="arabicPeriod"/>
            </a:pPr>
            <a:endParaRPr lang="it-IT" sz="2800" dirty="0"/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Fermatevi quando avete raggiunto 20 minuti o quando vedete che il bambino non è più interessato. </a:t>
            </a:r>
          </a:p>
          <a:p>
            <a:pPr marL="457200" indent="-457200">
              <a:buFont typeface="+mj-lt"/>
              <a:buAutoNum type="arabicPeriod"/>
            </a:pPr>
            <a:endParaRPr lang="it-IT" sz="2800" dirty="0"/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In questa settimana usate la strategia della Stimolazione Focalizzata con le 5 Parole Target selezionate. </a:t>
            </a:r>
          </a:p>
          <a:p>
            <a:pPr marL="0" indent="0">
              <a:buNone/>
            </a:pPr>
            <a:endParaRPr lang="it-IT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4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Attività da fare a casa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Inoltre: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noProof="0" dirty="0"/>
              <a:t>Compilate il </a:t>
            </a:r>
            <a:r>
              <a:rPr lang="it-IT" sz="2800" dirty="0"/>
              <a:t>diario e portatelo al prossimo incontro.</a:t>
            </a:r>
          </a:p>
          <a:p>
            <a:pPr marL="457200" indent="-457200">
              <a:buFont typeface="+mj-lt"/>
              <a:buAutoNum type="arabicPeriod"/>
            </a:pPr>
            <a:endParaRPr lang="it-IT" sz="2800" dirty="0"/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Portate i vostri libri al prossimo incontro.</a:t>
            </a:r>
          </a:p>
          <a:p>
            <a:pPr marL="457200" indent="-457200">
              <a:buFont typeface="+mj-lt"/>
              <a:buAutoNum type="arabicPeriod"/>
            </a:pPr>
            <a:endParaRPr lang="it-IT" noProof="0" dirty="0"/>
          </a:p>
          <a:p>
            <a:endParaRPr lang="it-IT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55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Attività da fare a casa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/>
              <a:t>Questa settimana vi chiediamo di realizzare,  al 4°giorno, un breve video di circa 1-2 minuti, in cui videoregistrate una breve sessione di lettura condivisa.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 err="1"/>
              <a:t>É</a:t>
            </a:r>
            <a:r>
              <a:rPr lang="it-IT" sz="2800" dirty="0"/>
              <a:t> importante registrare un’interazione in cui sia visibile non soltanto la lettura condivisa ma anche  la strategia della stimolazione focalizzata per insegnare la parola target.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Inviate il video per:</a:t>
            </a:r>
          </a:p>
          <a:p>
            <a:pPr marL="0" indent="0">
              <a:buNone/>
            </a:pPr>
            <a:r>
              <a:rPr lang="it-IT" dirty="0"/>
              <a:t>	E-mail: </a:t>
            </a:r>
            <a:r>
              <a:rPr lang="it-IT" dirty="0">
                <a:hlinkClick r:id="rId2"/>
              </a:rPr>
              <a:t>xxx@email.it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/>
              <a:t>Whatsapp</a:t>
            </a:r>
            <a:r>
              <a:rPr lang="it-IT" dirty="0"/>
              <a:t>: xxx-</a:t>
            </a:r>
            <a:r>
              <a:rPr lang="it-IT" dirty="0" err="1"/>
              <a:t>xxxxxxxx</a:t>
            </a:r>
            <a:endParaRPr lang="it-IT" dirty="0"/>
          </a:p>
          <a:p>
            <a:pPr marL="457200" indent="-457200">
              <a:buFont typeface="+mj-lt"/>
              <a:buAutoNum type="arabicPeriod"/>
            </a:pPr>
            <a:endParaRPr lang="it-IT" noProof="0" dirty="0"/>
          </a:p>
          <a:p>
            <a:endParaRPr lang="it-IT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05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Attività da fare a casa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dirty="0"/>
              <a:t>Dopo pochi giorni dalla ricezione del  vostro video  vi daremo un feedback scritto su come avete attuato la stimolazione focalizzata  e  una volta che avrete ricevuto il feedback il vostro video sarà distrutto.</a:t>
            </a:r>
            <a:br>
              <a:rPr lang="it-IT" sz="2800" dirty="0"/>
            </a:br>
            <a:br>
              <a:rPr lang="it-IT" dirty="0"/>
            </a:br>
            <a:endParaRPr lang="it-IT" noProof="0" dirty="0"/>
          </a:p>
          <a:p>
            <a:endParaRPr lang="it-IT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79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98561"/>
            <a:ext cx="8229600" cy="660136"/>
          </a:xfrm>
        </p:spPr>
        <p:txBody>
          <a:bodyPr>
            <a:normAutofit fontScale="90000"/>
          </a:bodyPr>
          <a:lstStyle/>
          <a:p>
            <a:r>
              <a:rPr lang="it-IT" dirty="0"/>
              <a:t>Il diario da compilare e da riportare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Fascicolo 3 Diario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1" y="1058696"/>
            <a:ext cx="7625899" cy="55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82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98560"/>
            <a:ext cx="8229600" cy="979171"/>
          </a:xfrm>
        </p:spPr>
        <p:txBody>
          <a:bodyPr>
            <a:normAutofit fontScale="90000"/>
          </a:bodyPr>
          <a:lstStyle/>
          <a:p>
            <a:r>
              <a:rPr lang="it-IT" dirty="0"/>
              <a:t>Il nuovo diario delle parole target da compilare e riportare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Fascicolo 3 Diario per Parole Tar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5" y="1493199"/>
            <a:ext cx="8154935" cy="48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Obiettivo del 3° incontro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noProof="0" dirty="0"/>
              <a:t>Oggi cerchiamo di capire insieme come:</a:t>
            </a:r>
          </a:p>
          <a:p>
            <a:pPr marL="0" indent="0">
              <a:buNone/>
            </a:pPr>
            <a:endParaRPr lang="it-IT" sz="2800" noProof="0" dirty="0"/>
          </a:p>
          <a:p>
            <a:pPr marL="457200" indent="-457200">
              <a:buFont typeface="+mj-lt"/>
              <a:buAutoNum type="arabicPeriod"/>
            </a:pPr>
            <a:r>
              <a:rPr lang="it-IT" sz="2800" noProof="0" dirty="0"/>
              <a:t>scegliere parole bersaglio da insegnare durante la lettura dialogica </a:t>
            </a:r>
            <a:endParaRPr lang="it-IT" sz="2800" dirty="0"/>
          </a:p>
          <a:p>
            <a:pPr marL="457200" indent="-457200">
              <a:buFont typeface="+mj-lt"/>
              <a:buAutoNum type="arabicPeriod"/>
            </a:pPr>
            <a:endParaRPr lang="it-IT" sz="2800" noProof="0" dirty="0"/>
          </a:p>
          <a:p>
            <a:pPr marL="457200" indent="-457200">
              <a:buFont typeface="+mj-lt"/>
              <a:buAutoNum type="arabicPeriod"/>
            </a:pPr>
            <a:r>
              <a:rPr lang="it-IT" sz="2800" noProof="0" dirty="0"/>
              <a:t>usare la strategia di </a:t>
            </a:r>
            <a:r>
              <a:rPr lang="it-IT" sz="2800" i="1" noProof="0" dirty="0"/>
              <a:t>stimolazione focalizzata </a:t>
            </a:r>
            <a:r>
              <a:rPr lang="it-IT" sz="2800" noProof="0" dirty="0"/>
              <a:t>per insegnare queste parole</a:t>
            </a:r>
          </a:p>
          <a:p>
            <a:pPr marL="457200" indent="-457200">
              <a:buFont typeface="+mj-lt"/>
              <a:buAutoNum type="arabicPeriod"/>
            </a:pPr>
            <a:endParaRPr lang="it-IT" sz="28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12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Grazie per la vostra presenza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noProof="0" dirty="0"/>
              <a:t>Vi aspettiamo al prossimo incontro</a:t>
            </a:r>
          </a:p>
          <a:p>
            <a:endParaRPr lang="it-IT" sz="2800" noProof="0" dirty="0"/>
          </a:p>
          <a:p>
            <a:pPr marL="0" indent="0" algn="ctr">
              <a:buNone/>
            </a:pPr>
            <a:r>
              <a:rPr lang="it-IT" sz="2800" noProof="0" dirty="0"/>
              <a:t>(Data, luogo)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Attività fatte a casa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noProof="0" dirty="0"/>
              <a:t>Quanti minuti di lettura avete fatto all’inizio e alla fine della settimana?</a:t>
            </a:r>
          </a:p>
          <a:p>
            <a:endParaRPr lang="it-IT" noProof="0" dirty="0"/>
          </a:p>
          <a:p>
            <a:pPr marL="0" indent="0">
              <a:buNone/>
            </a:pPr>
            <a:endParaRPr lang="it-IT" noProof="0" dirty="0"/>
          </a:p>
          <a:p>
            <a:r>
              <a:rPr lang="it-IT" dirty="0"/>
              <a:t>Quali domande avete usato durante la lettura?</a:t>
            </a:r>
          </a:p>
          <a:p>
            <a:endParaRPr lang="it-IT" noProof="0" dirty="0"/>
          </a:p>
          <a:p>
            <a:endParaRPr lang="it-IT" dirty="0"/>
          </a:p>
          <a:p>
            <a:r>
              <a:rPr lang="it-IT" noProof="0" dirty="0"/>
              <a:t>Quali osservazioni avete fatto sui vostri bambini durante la lettura?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5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Scegliere parole di insegnare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noProof="0" dirty="0"/>
              <a:t>Attività individuale o in coppia di genitori: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noProof="0" dirty="0"/>
              <a:t>Guardate il questionario PVB: Gesti e Parole che avete compilato prima del programma</a:t>
            </a:r>
          </a:p>
          <a:p>
            <a:endParaRPr lang="it-IT" dirty="0"/>
          </a:p>
          <a:p>
            <a:r>
              <a:rPr lang="it-IT" noProof="0" dirty="0"/>
              <a:t>Scegliete 10 parole che vorrete che il vostro bambino impari</a:t>
            </a:r>
          </a:p>
          <a:p>
            <a:endParaRPr lang="it-IT" dirty="0"/>
          </a:p>
          <a:p>
            <a:r>
              <a:rPr lang="it-IT" noProof="0" dirty="0"/>
              <a:t>Scrivete queste parole su </a:t>
            </a:r>
            <a:r>
              <a:rPr lang="it-IT" dirty="0"/>
              <a:t>un foglio e numeratele da 1 a 10</a:t>
            </a:r>
            <a:endParaRPr lang="it-IT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0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scegliere le parole bersaglio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sz="2800" dirty="0"/>
              <a:t>Parole che il vostro bambino conosce ma non sa ancora dire.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Parole verso le quali il vostro bambino mostra interesse.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Parole che iniziano con suoni facili (che il bambino sa dire)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parole presenti nel questionario PVB che avete compilato, almeno una di queste deve                 essere una parola che indica un’azione . </a:t>
            </a:r>
          </a:p>
        </p:txBody>
      </p:sp>
    </p:spTree>
    <p:extLst>
      <p:ext uri="{BB962C8B-B14F-4D97-AF65-F5344CB8AC3E}">
        <p14:creationId xmlns:p14="http://schemas.microsoft.com/office/powerpoint/2010/main" val="46325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Come scegliere parole bersaglio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2268"/>
            <a:ext cx="8229600" cy="3804731"/>
          </a:xfrm>
        </p:spPr>
        <p:txBody>
          <a:bodyPr>
            <a:normAutofit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it-IT" sz="2800" dirty="0"/>
              <a:t>Sappiamo che i bambini riescono a comprendere le parole prima di produrle e spesso dimostrano di comprendere le parole nei seguenti modi: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2800" dirty="0"/>
              <a:t> indicando gli oggetti che vengono nominati;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2800" dirty="0"/>
              <a:t> prendendo e mostrandovi gli oggetti nominati;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2800" dirty="0"/>
              <a:t> compiendo azioni specifiche con gli oggetti, come da voi richiesto.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299" y="1524000"/>
            <a:ext cx="8109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1. Scegliete parole che il vostro bambino conosce ma non sa ancora dire</a:t>
            </a:r>
          </a:p>
        </p:txBody>
      </p:sp>
    </p:spTree>
    <p:extLst>
      <p:ext uri="{BB962C8B-B14F-4D97-AF65-F5344CB8AC3E}">
        <p14:creationId xmlns:p14="http://schemas.microsoft.com/office/powerpoint/2010/main" val="357360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Come scegliere parole bersaglio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2268"/>
            <a:ext cx="8229600" cy="3804731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it-IT" sz="2800" dirty="0"/>
              <a:t>Potrete fare riferimento a oggetti che il bambino ha usato o azioni che ha eseguito in passato. Infatti il vostro bambino sarà più motivato ad imparare parole legate ad oggetti o eventi legati alla sua esperienza o ai suoi interessi. 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it-IT" sz="2800" dirty="0"/>
              <a:t>Per esempio, se il vostro bambino è interessato al gioco della fattoria, insegnategli il nome di alcuni animali  perché il vostro bambino sia motivato a impararli.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299" y="1524000"/>
            <a:ext cx="8109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2. Scegliete parole verso le quali il vostro bambino mostra interesse</a:t>
            </a:r>
          </a:p>
        </p:txBody>
      </p:sp>
    </p:spTree>
    <p:extLst>
      <p:ext uri="{BB962C8B-B14F-4D97-AF65-F5344CB8AC3E}">
        <p14:creationId xmlns:p14="http://schemas.microsoft.com/office/powerpoint/2010/main" val="73169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Come scegliere parole bersaglio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2268"/>
            <a:ext cx="8229600" cy="380473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2800" dirty="0"/>
              <a:t>I suoni “facili” sono suoni che il vostro bambino usa già in  altre parole o suoni che ha prodotto durante le prime vocalizzazioni quando aveva l’età di un anno.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369" y="29228"/>
            <a:ext cx="266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Oltre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, 3° </a:t>
            </a:r>
            <a:r>
              <a:rPr lang="en-US" dirty="0" err="1">
                <a:solidFill>
                  <a:schemeClr val="bg1"/>
                </a:solidFill>
              </a:rPr>
              <a:t>incontro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299" y="1524000"/>
            <a:ext cx="8109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3. Scegliete parole che iniziano con suoni facili</a:t>
            </a:r>
          </a:p>
        </p:txBody>
      </p:sp>
    </p:spTree>
    <p:extLst>
      <p:ext uri="{BB962C8B-B14F-4D97-AF65-F5344CB8AC3E}">
        <p14:creationId xmlns:p14="http://schemas.microsoft.com/office/powerpoint/2010/main" val="4126440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19399</TotalTime>
  <Words>1774</Words>
  <Application>Microsoft Macintosh PowerPoint</Application>
  <PresentationFormat>On-screen Show (4:3)</PresentationFormat>
  <Paragraphs>216</Paragraphs>
  <Slides>30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Lucida Calligraphy</vt:lpstr>
      <vt:lpstr>Wingdings</vt:lpstr>
      <vt:lpstr>Clarity</vt:lpstr>
      <vt:lpstr>Document</vt:lpstr>
      <vt:lpstr>Oltre il libro</vt:lpstr>
      <vt:lpstr>Agenda</vt:lpstr>
      <vt:lpstr>Obiettivo del 3° incontro</vt:lpstr>
      <vt:lpstr>Attività fatte a casa</vt:lpstr>
      <vt:lpstr>Scegliere parole di insegnare</vt:lpstr>
      <vt:lpstr>Come scegliere le parole bersaglio</vt:lpstr>
      <vt:lpstr>Come scegliere parole bersaglio</vt:lpstr>
      <vt:lpstr>Come scegliere parole bersaglio</vt:lpstr>
      <vt:lpstr>Come scegliere parole bersaglio</vt:lpstr>
      <vt:lpstr>I primi suoni</vt:lpstr>
      <vt:lpstr>Come scegliere parole bersaglio</vt:lpstr>
      <vt:lpstr>Scegliere 5 parole target</vt:lpstr>
      <vt:lpstr>Scrivere le parole nel nuovo diario</vt:lpstr>
      <vt:lpstr>Inserire le parole nel libro</vt:lpstr>
      <vt:lpstr>Inserire le parole nel libro</vt:lpstr>
      <vt:lpstr>Come fare la stimolazione focalizzata sulle parole target</vt:lpstr>
      <vt:lpstr>Esempio: Parola target “palla”</vt:lpstr>
      <vt:lpstr>Inserite un vostro video qui</vt:lpstr>
      <vt:lpstr>Inserite il vostro video qui</vt:lpstr>
      <vt:lpstr>Attività in piccolo gruppo</vt:lpstr>
      <vt:lpstr>Attività in piccolo gruppo</vt:lpstr>
      <vt:lpstr>Cosa posso fare se il bambino non guarda nessuna figura?</vt:lpstr>
      <vt:lpstr>Cosa posso fare quando il bambino imita una parola target?</vt:lpstr>
      <vt:lpstr>Attività da fare a casa</vt:lpstr>
      <vt:lpstr>Attività da fare a casa</vt:lpstr>
      <vt:lpstr>Attività da fare a casa</vt:lpstr>
      <vt:lpstr>Attività da fare a casa</vt:lpstr>
      <vt:lpstr>Il diario da compilare e da riportare </vt:lpstr>
      <vt:lpstr>Il nuovo diario delle parole target da compilare e riportare</vt:lpstr>
      <vt:lpstr>Grazie per la vostra presenza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Oltre il libro</dc:title>
  <dc:creator>Luigi Girolametto</dc:creator>
  <cp:lastModifiedBy>Luigi Girolametto</cp:lastModifiedBy>
  <cp:revision>79</cp:revision>
  <dcterms:created xsi:type="dcterms:W3CDTF">2016-07-06T12:18:18Z</dcterms:created>
  <dcterms:modified xsi:type="dcterms:W3CDTF">2021-11-28T11:37:35Z</dcterms:modified>
</cp:coreProperties>
</file>