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61" r:id="rId4"/>
    <p:sldId id="258" r:id="rId5"/>
    <p:sldId id="259" r:id="rId6"/>
    <p:sldId id="260" r:id="rId7"/>
    <p:sldId id="314" r:id="rId8"/>
    <p:sldId id="262" r:id="rId9"/>
    <p:sldId id="323" r:id="rId10"/>
    <p:sldId id="263" r:id="rId11"/>
    <p:sldId id="295" r:id="rId12"/>
    <p:sldId id="303" r:id="rId13"/>
    <p:sldId id="264" r:id="rId14"/>
    <p:sldId id="267" r:id="rId15"/>
    <p:sldId id="315" r:id="rId16"/>
    <p:sldId id="304" r:id="rId17"/>
    <p:sldId id="268" r:id="rId18"/>
    <p:sldId id="305" r:id="rId19"/>
    <p:sldId id="270" r:id="rId20"/>
    <p:sldId id="316" r:id="rId21"/>
    <p:sldId id="298" r:id="rId22"/>
    <p:sldId id="317" r:id="rId23"/>
    <p:sldId id="291" r:id="rId24"/>
    <p:sldId id="318" r:id="rId25"/>
    <p:sldId id="321" r:id="rId26"/>
    <p:sldId id="320" r:id="rId27"/>
    <p:sldId id="293" r:id="rId28"/>
    <p:sldId id="29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88764" autoAdjust="0"/>
  </p:normalViewPr>
  <p:slideViewPr>
    <p:cSldViewPr snapToGrid="0" snapToObjects="1">
      <p:cViewPr varScale="1">
        <p:scale>
          <a:sx n="95" d="100"/>
          <a:sy n="95" d="100"/>
        </p:scale>
        <p:origin x="212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63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-3920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3CAF3-C756-7D4F-B271-774A778B3C4A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1600E-E86B-B342-9971-E6D838E88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31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noProof="0" dirty="0"/>
              <a:t>Questa</a:t>
            </a:r>
            <a:r>
              <a:rPr lang="it-IT" baseline="0" noProof="0" dirty="0"/>
              <a:t> presentazione può essere </a:t>
            </a:r>
            <a:r>
              <a:rPr lang="it-IT" baseline="0" noProof="0" dirty="0" err="1"/>
              <a:t>amigliorata</a:t>
            </a:r>
            <a:r>
              <a:rPr lang="it-IT" baseline="0" noProof="0" dirty="0"/>
              <a:t> aggiungendo delle immagini e delle video registrazioni sulla lettura dialogica.</a:t>
            </a:r>
          </a:p>
          <a:p>
            <a:endParaRPr lang="it-IT" baseline="0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76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502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</a:t>
            </a:r>
            <a:r>
              <a:rPr lang="it-IT" baseline="0" dirty="0"/>
              <a:t> può mostrare degli esempi di libri con una storia adatti per bambini dai 2 ai 3 anni.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48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9D56-D9A6-45EE-B24B-1946B9E123DC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96741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9D56-D9A6-45EE-B24B-1946B9E123DC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9674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 invita ogni genitore di dare una breve descrizione dei compiti svolti a casa.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10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 propone</a:t>
            </a:r>
            <a:r>
              <a:rPr lang="it-IT" baseline="0" dirty="0"/>
              <a:t> </a:t>
            </a:r>
            <a:r>
              <a:rPr lang="it-IT" dirty="0"/>
              <a:t>ai</a:t>
            </a:r>
            <a:r>
              <a:rPr lang="it-IT" baseline="0" dirty="0"/>
              <a:t> partecipanti un argomento specifico e poi li chiede di dividersi in coppie per conversare. </a:t>
            </a:r>
          </a:p>
          <a:p>
            <a:endParaRPr lang="it-IT" baseline="0" dirty="0"/>
          </a:p>
          <a:p>
            <a:r>
              <a:rPr lang="it-IT" baseline="0" dirty="0"/>
              <a:t>Dopo alcuni minuti, il logopedista invita i partecipanti di riflettere su cosa ha reso la conversazione possibile e/o piacevole. </a:t>
            </a:r>
          </a:p>
          <a:p>
            <a:endParaRPr lang="it-IT" baseline="0" dirty="0"/>
          </a:p>
          <a:p>
            <a:r>
              <a:rPr lang="it-IT" baseline="0" dirty="0"/>
              <a:t>Usa una lavagna per cogliere i punti detti dai genitori.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37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noProof="0" dirty="0"/>
              <a:t>Il link</a:t>
            </a:r>
            <a:r>
              <a:rPr lang="it-IT" baseline="0" noProof="0" dirty="0"/>
              <a:t> per il video funziona solamente se sei collegato ad una connessione di internet veloce e sei in PowerPoint Slide Show.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aiutare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genitori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riflettere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diversi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tipi di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domande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logopedista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due video in cui è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possibile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vedere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conversazioni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adulto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-bambino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durante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lettura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un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libro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due video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stessi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usati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primo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incontro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evidenziare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strategie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della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lettura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dialogica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tratta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osservare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attentamente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l’uso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domande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negli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stessi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video. </a:t>
            </a:r>
            <a:endParaRPr lang="en-US" dirty="0">
              <a:effectLst/>
            </a:endParaRP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40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9D56-D9A6-45EE-B24B-1946B9E123DC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6833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462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dirty="0"/>
              <a:t>Altre domande facili per i bambini sono quelle domande che prevedono una scelta.</a:t>
            </a:r>
          </a:p>
          <a:p>
            <a:pPr marL="45720" indent="0">
              <a:buNone/>
            </a:pPr>
            <a:r>
              <a:rPr lang="it-IT" dirty="0"/>
              <a:t>In questo caso  il bambino riceve già un esempio di risposta possibile.</a:t>
            </a:r>
            <a:endParaRPr lang="it-IT" i="1" dirty="0"/>
          </a:p>
          <a:p>
            <a:pPr marL="45720" indent="0">
              <a:buNone/>
            </a:pPr>
            <a:r>
              <a:rPr lang="it-IT" dirty="0"/>
              <a:t>Nelle conversazioni con il vostro bambino potere fare in modo che l’oggetto della domanda non sia a portata di mano del bambino, in modo che non possa prenderlo e indicarlo facilmente, ma piuttosto sia stimolato a rispondere alla domanda. </a:t>
            </a:r>
          </a:p>
          <a:p>
            <a:pPr marL="45720" indent="0">
              <a:buNone/>
            </a:pPr>
            <a:r>
              <a:rPr lang="it-IT" dirty="0"/>
              <a:t>Con questo tipo di domanda il bambino è incoraggiato a rispondere riprendendo una delle parole proposte da voi.</a:t>
            </a:r>
          </a:p>
          <a:p>
            <a:pPr marL="45720" indent="0">
              <a:buNone/>
            </a:pPr>
            <a:r>
              <a:rPr lang="it-IT" dirty="0"/>
              <a:t>Queste domande sono adatte a bambini che sono nella fase evolutiva in cui stanno iniziando a produrre le prime parole.</a:t>
            </a:r>
          </a:p>
          <a:p>
            <a:endParaRPr lang="en-US" dirty="0"/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21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Dov’è e che cosa sono domande chiuse.</a:t>
            </a:r>
          </a:p>
          <a:p>
            <a:endParaRPr lang="it-IT" dirty="0"/>
          </a:p>
          <a:p>
            <a:r>
              <a:rPr lang="it-IT" dirty="0"/>
              <a:t>Domande aperte includono Che cosa sta facendo, Che cosa sta succedendo?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26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Dov’è e che cosa sono domande chiuse.</a:t>
            </a:r>
          </a:p>
          <a:p>
            <a:endParaRPr lang="it-IT" dirty="0"/>
          </a:p>
          <a:p>
            <a:r>
              <a:rPr lang="it-IT" dirty="0"/>
              <a:t>Domande aperte includono Che cosa sta facendo, Che cosa sta succedendo?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26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4421" y="1371600"/>
            <a:ext cx="8119979" cy="1927225"/>
          </a:xfrm>
        </p:spPr>
        <p:txBody>
          <a:bodyPr/>
          <a:lstStyle/>
          <a:p>
            <a:r>
              <a:rPr lang="it-IT" sz="4800" b="1" i="1" noProof="0" dirty="0"/>
              <a:t>Oltre il libro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noProof="0" dirty="0"/>
              <a:t>Incontro 2</a:t>
            </a:r>
          </a:p>
          <a:p>
            <a:r>
              <a:rPr lang="it-IT" b="1" noProof="0" dirty="0"/>
              <a:t>Come scegliere e usare i libri</a:t>
            </a:r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Oltre il Libro, 2° incontro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4210" y="1005305"/>
            <a:ext cx="3572456" cy="499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003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Imitare ed interpretare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noProof="0" dirty="0"/>
              <a:t>Se il vostro bambino risponde con un gesto o con un suono, ripetete anche voi il gesto o il suono e provate ad associare il nome o l’azione che il bambino voleva esprimere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Fatelo anche se il bambino pronuncia una parola!</a:t>
            </a: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372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E se la risposta non arriva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it-IT" noProof="0" dirty="0"/>
              <a:t>Se il vostro bambino non produce nessuna risposta entro 5 secondi, allora: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818873"/>
              </p:ext>
            </p:extLst>
          </p:nvPr>
        </p:nvGraphicFramePr>
        <p:xfrm>
          <a:off x="742240" y="2556801"/>
          <a:ext cx="7224483" cy="4130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4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046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b="0" dirty="0">
                          <a:solidFill>
                            <a:srgbClr val="292934"/>
                          </a:solidFill>
                        </a:rPr>
                        <a:t>1. Date </a:t>
                      </a:r>
                      <a:r>
                        <a:rPr lang="en-CA" sz="2400" b="0" dirty="0" err="1">
                          <a:solidFill>
                            <a:srgbClr val="292934"/>
                          </a:solidFill>
                        </a:rPr>
                        <a:t>voi</a:t>
                      </a:r>
                      <a:r>
                        <a:rPr lang="en-CA" sz="2400" b="0" baseline="0" dirty="0">
                          <a:solidFill>
                            <a:srgbClr val="292934"/>
                          </a:solidFill>
                        </a:rPr>
                        <a:t> la </a:t>
                      </a:r>
                      <a:r>
                        <a:rPr lang="en-CA" sz="2400" b="0" baseline="0" dirty="0" err="1">
                          <a:solidFill>
                            <a:srgbClr val="292934"/>
                          </a:solidFill>
                        </a:rPr>
                        <a:t>risposta</a:t>
                      </a:r>
                      <a:endParaRPr lang="en-CA" sz="2400" b="0" dirty="0">
                        <a:solidFill>
                          <a:srgbClr val="292934"/>
                        </a:solidFill>
                      </a:endParaRPr>
                    </a:p>
                    <a:p>
                      <a:endParaRPr lang="en-CA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46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/>
                        <a:t>2. </a:t>
                      </a:r>
                      <a:r>
                        <a:rPr lang="en-CA" sz="2400" dirty="0" err="1"/>
                        <a:t>Continuate</a:t>
                      </a:r>
                      <a:r>
                        <a:rPr lang="en-CA" sz="2400" dirty="0"/>
                        <a:t> la </a:t>
                      </a:r>
                      <a:r>
                        <a:rPr lang="en-CA" sz="2400" dirty="0" err="1"/>
                        <a:t>lettura</a:t>
                      </a:r>
                      <a:r>
                        <a:rPr lang="en-CA" sz="2400" dirty="0"/>
                        <a:t> del </a:t>
                      </a:r>
                      <a:r>
                        <a:rPr lang="en-CA" sz="2400" dirty="0" err="1"/>
                        <a:t>libro</a:t>
                      </a:r>
                      <a:endParaRPr lang="en-CA" sz="2400" dirty="0"/>
                    </a:p>
                    <a:p>
                      <a:endParaRPr lang="en-CA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46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/>
                        <a:t>3. Non </a:t>
                      </a:r>
                      <a:r>
                        <a:rPr lang="en-CA" sz="2400" dirty="0" err="1"/>
                        <a:t>chiedete</a:t>
                      </a:r>
                      <a:r>
                        <a:rPr lang="en-CA" sz="2400" dirty="0"/>
                        <a:t> al bambino di </a:t>
                      </a:r>
                      <a:r>
                        <a:rPr lang="en-CA" sz="2400" dirty="0" err="1"/>
                        <a:t>imitare</a:t>
                      </a:r>
                      <a:r>
                        <a:rPr lang="en-CA" sz="2400" dirty="0"/>
                        <a:t> la </a:t>
                      </a:r>
                      <a:r>
                        <a:rPr lang="en-CA" sz="2400" dirty="0" err="1"/>
                        <a:t>vostra</a:t>
                      </a:r>
                      <a:r>
                        <a:rPr lang="en-CA" sz="2400" dirty="0"/>
                        <a:t> </a:t>
                      </a:r>
                      <a:r>
                        <a:rPr lang="en-CA" sz="2400" dirty="0" err="1"/>
                        <a:t>risposta</a:t>
                      </a:r>
                      <a:endParaRPr lang="en-CA" sz="2400" dirty="0"/>
                    </a:p>
                    <a:p>
                      <a:endParaRPr lang="en-CA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3890">
                <a:tc>
                  <a:txBody>
                    <a:bodyPr/>
                    <a:lstStyle/>
                    <a:p>
                      <a:endParaRPr lang="en-CA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833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Tipi di domande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sz="2800" dirty="0">
                <a:solidFill>
                  <a:srgbClr val="C00000"/>
                </a:solidFill>
              </a:rPr>
              <a:t>DOMANDE  SI / NO </a:t>
            </a:r>
          </a:p>
          <a:p>
            <a:pPr marL="45720" indent="0">
              <a:buNone/>
            </a:pPr>
            <a:r>
              <a:rPr lang="it-IT" dirty="0"/>
              <a:t>Sono le domande più facili da porre al bambino.</a:t>
            </a:r>
          </a:p>
          <a:p>
            <a:pPr lvl="1">
              <a:buFont typeface="Wingdings" charset="2"/>
              <a:buChar char="q"/>
            </a:pPr>
            <a:r>
              <a:rPr lang="it-IT" dirty="0"/>
              <a:t> si può rispondere con un gesto oppure dicendo si o no.</a:t>
            </a:r>
          </a:p>
          <a:p>
            <a:pPr lvl="1">
              <a:buFont typeface="Wingdings" charset="2"/>
              <a:buChar char="q"/>
            </a:pPr>
            <a:r>
              <a:rPr lang="it-IT" dirty="0"/>
              <a:t> sono adatte ai bambini che non conoscono molte parole</a:t>
            </a:r>
          </a:p>
          <a:p>
            <a:pPr lvl="1">
              <a:buFont typeface="Wingdings" charset="2"/>
              <a:buChar char="q"/>
            </a:pPr>
            <a:r>
              <a:rPr lang="it-IT" dirty="0"/>
              <a:t> sono adatte in quelle situazioni in cui si desidera ricevere una riposte veloce</a:t>
            </a: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Usate </a:t>
            </a:r>
            <a:r>
              <a:rPr lang="it-IT" b="1" dirty="0"/>
              <a:t>poche</a:t>
            </a:r>
            <a:r>
              <a:rPr lang="it-IT" dirty="0"/>
              <a:t> domande SI/NO perché queste domande </a:t>
            </a:r>
            <a:r>
              <a:rPr lang="it-IT" b="1" dirty="0"/>
              <a:t>non</a:t>
            </a:r>
            <a:r>
              <a:rPr lang="it-IT" dirty="0"/>
              <a:t> spingono il bambino ad usare le parole che conosce.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233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Tipi di domande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sz="2800" dirty="0">
                <a:solidFill>
                  <a:srgbClr val="C00000"/>
                </a:solidFill>
              </a:rPr>
              <a:t>DOMANDE A SCELTA</a:t>
            </a:r>
          </a:p>
          <a:p>
            <a:pPr marL="45720" indent="0">
              <a:buNone/>
            </a:pPr>
            <a:r>
              <a:rPr lang="it-IT" dirty="0"/>
              <a:t>Queste domande sono adatte a bambini che stanno iniziando a produrre le prime parole.</a:t>
            </a:r>
            <a:endParaRPr lang="it-IT" dirty="0">
              <a:solidFill>
                <a:srgbClr val="C00000"/>
              </a:solidFill>
            </a:endParaRPr>
          </a:p>
          <a:p>
            <a:pPr lvl="1">
              <a:buFont typeface="Wingdings" charset="2"/>
              <a:buChar char="q"/>
            </a:pPr>
            <a:r>
              <a:rPr lang="it-IT" dirty="0"/>
              <a:t> danno al bambino un esempio di risposta possibile.</a:t>
            </a:r>
            <a:endParaRPr lang="it-IT" i="1" dirty="0"/>
          </a:p>
          <a:p>
            <a:pPr lvl="1">
              <a:buFont typeface="Wingdings" charset="2"/>
              <a:buChar char="q"/>
            </a:pPr>
            <a:r>
              <a:rPr lang="it-IT" dirty="0"/>
              <a:t> il bambino è incoraggiato a rispondere </a:t>
            </a:r>
          </a:p>
          <a:p>
            <a:pPr marL="45720" lvl="1" indent="0">
              <a:buNone/>
            </a:pPr>
            <a:endParaRPr lang="it-IT" dirty="0"/>
          </a:p>
          <a:p>
            <a:pPr marL="45720" lvl="1" indent="0">
              <a:buNone/>
            </a:pPr>
            <a:r>
              <a:rPr lang="it-IT" dirty="0"/>
              <a:t>Fate in modo che l’oggetto della domanda non sia a portata di mano del bambino, in modo che sia stimolato a rispondere alla domanda. </a:t>
            </a:r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523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Tipi di domande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sz="3200" dirty="0">
                <a:solidFill>
                  <a:srgbClr val="C00000"/>
                </a:solidFill>
              </a:rPr>
              <a:t>DOMANDE DOV’E’?; CHE COSA?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it-IT" dirty="0"/>
              <a:t>Queste domande prevedono delle risposte brevi di una o due parole. Evitate di usare queste parole per testare parole che il bambino conosce.</a:t>
            </a:r>
          </a:p>
          <a:p>
            <a:pPr>
              <a:lnSpc>
                <a:spcPct val="150000"/>
              </a:lnSpc>
              <a:buFont typeface="Wingdings" charset="2"/>
              <a:buChar char="q"/>
            </a:pPr>
            <a:r>
              <a:rPr lang="it-IT" dirty="0"/>
              <a:t> “Dov’è, </a:t>
            </a:r>
            <a:r>
              <a:rPr lang="it-IT" i="1" dirty="0"/>
              <a:t>Che cos’è</a:t>
            </a:r>
            <a:r>
              <a:rPr lang="it-IT" dirty="0"/>
              <a:t>?” - la risposta generalmente è data da una sola parola.</a:t>
            </a:r>
          </a:p>
          <a:p>
            <a:pPr marL="0" indent="0">
              <a:lnSpc>
                <a:spcPct val="150000"/>
              </a:lnSpc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776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Tipi di domande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sz="3200" dirty="0">
                <a:solidFill>
                  <a:srgbClr val="C00000"/>
                </a:solidFill>
              </a:rPr>
              <a:t>DOMANDE CHE COSA STA FACENDO/SUCCEDENDO?</a:t>
            </a:r>
          </a:p>
          <a:p>
            <a:pPr>
              <a:lnSpc>
                <a:spcPct val="150000"/>
              </a:lnSpc>
              <a:buFont typeface="Wingdings" charset="2"/>
              <a:buChar char="q"/>
            </a:pPr>
            <a:r>
              <a:rPr lang="it-IT" dirty="0"/>
              <a:t> “</a:t>
            </a:r>
            <a:r>
              <a:rPr lang="it-IT" i="1" dirty="0"/>
              <a:t>Che cosa sta facendo</a:t>
            </a:r>
            <a:r>
              <a:rPr lang="it-IT" dirty="0"/>
              <a:t>?” o “</a:t>
            </a:r>
            <a:r>
              <a:rPr lang="it-IT" i="1" dirty="0"/>
              <a:t>Che cosa sta succedendo</a:t>
            </a:r>
            <a:r>
              <a:rPr lang="it-IT" dirty="0"/>
              <a:t>?” - la risposta sarà la descrizione dell’azione osservata, ad esempio “</a:t>
            </a:r>
            <a:r>
              <a:rPr lang="it-IT" i="1" dirty="0"/>
              <a:t>mangia</a:t>
            </a:r>
            <a:r>
              <a:rPr lang="it-IT" dirty="0"/>
              <a:t>”</a:t>
            </a:r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289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Tipo di domande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it-IT" sz="3200" dirty="0">
                <a:solidFill>
                  <a:srgbClr val="C00000"/>
                </a:solidFill>
              </a:rPr>
              <a:t>DOMANDE QUANDO?, COME?, PERCHÉ?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it-IT" sz="2800" dirty="0"/>
              <a:t>Queste domande richiedono la comprensione del concetto di tempo, causa ed effetto e una certa capacità di ragionamento. </a:t>
            </a:r>
          </a:p>
          <a:p>
            <a:pPr>
              <a:lnSpc>
                <a:spcPct val="150000"/>
              </a:lnSpc>
              <a:buFont typeface="Wingdings" charset="2"/>
              <a:buChar char="q"/>
            </a:pPr>
            <a:r>
              <a:rPr lang="it-IT" dirty="0"/>
              <a:t> “</a:t>
            </a:r>
            <a:r>
              <a:rPr lang="it-IT" i="1" dirty="0" err="1"/>
              <a:t>Perchè</a:t>
            </a:r>
            <a:r>
              <a:rPr lang="it-IT" i="1" dirty="0"/>
              <a:t> la bambina sta piangendo?”</a:t>
            </a:r>
            <a:r>
              <a:rPr lang="it-IT" dirty="0"/>
              <a:t> (ad esempio, nella storia alla bambina è caduto il gelato), il bambino può rispondere ripetendo “</a:t>
            </a:r>
            <a:r>
              <a:rPr lang="it-IT" i="1" dirty="0"/>
              <a:t>piange</a:t>
            </a:r>
            <a:r>
              <a:rPr lang="it-IT" dirty="0"/>
              <a:t>” senza dare una risposta che è basata sulla comprensione della causa dell’azione (</a:t>
            </a:r>
            <a:r>
              <a:rPr lang="it-IT" dirty="0" err="1"/>
              <a:t>perchè</a:t>
            </a:r>
            <a:r>
              <a:rPr lang="it-IT" dirty="0"/>
              <a:t> è caduto il gelato).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751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Usate domande per conversare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noProof="0" dirty="0"/>
          </a:p>
          <a:p>
            <a:r>
              <a:rPr lang="it-IT" dirty="0"/>
              <a:t>Usate più domande a scelta e domande aperte per conversare con il vostro bambino</a:t>
            </a:r>
          </a:p>
          <a:p>
            <a:endParaRPr lang="it-IT" dirty="0"/>
          </a:p>
          <a:p>
            <a:r>
              <a:rPr lang="it-IT" dirty="0"/>
              <a:t>Usate “Dove?” e “Che cosa?” meno perché possono essere incalzanti per il vostro bambino. </a:t>
            </a:r>
          </a:p>
          <a:p>
            <a:endParaRPr lang="it-IT" dirty="0"/>
          </a:p>
          <a:p>
            <a:r>
              <a:rPr lang="it-IT" dirty="0"/>
              <a:t>Ricordatevi di aspettare 5 secondi prima di dare la riposta!</a:t>
            </a:r>
          </a:p>
          <a:p>
            <a:endParaRPr lang="it-IT" dirty="0"/>
          </a:p>
          <a:p>
            <a:r>
              <a:rPr lang="it-IT" dirty="0"/>
              <a:t>Mirate a avere almeno 4 turni conversazionali</a:t>
            </a:r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72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Scambiarsi turni conversazionali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8620" indent="-342900"/>
            <a:r>
              <a:rPr lang="it-IT" dirty="0"/>
              <a:t>L’obiettivo delle conversazioni durante la lettura condivisa è quello di dare al bambino l’opportunità di fare pratica con il linguaggio. </a:t>
            </a:r>
          </a:p>
          <a:p>
            <a:pPr marL="388620" indent="-342900"/>
            <a:endParaRPr lang="it-IT" dirty="0"/>
          </a:p>
          <a:p>
            <a:pPr marL="388620" indent="-342900"/>
            <a:endParaRPr lang="it-IT" dirty="0"/>
          </a:p>
          <a:p>
            <a:pPr marL="388620" indent="-342900"/>
            <a:r>
              <a:rPr lang="it-IT" dirty="0"/>
              <a:t>Facendo le pause dopo ogni turno e guardando negli occhi il vostro bambino, voi gli comunicherete che lo state ascoltando e che desiderate che continui a parlare.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8301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Scambiarsi turni conversazionali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sz="3200" dirty="0"/>
              <a:t>Durante la prima esperienza di lettura </a:t>
            </a:r>
          </a:p>
          <a:p>
            <a:r>
              <a:rPr lang="it-IT" sz="2800" dirty="0"/>
              <a:t>è meglio avere solo </a:t>
            </a:r>
            <a:r>
              <a:rPr lang="it-IT" sz="2800" b="1" dirty="0"/>
              <a:t>una o due </a:t>
            </a:r>
            <a:r>
              <a:rPr lang="it-IT" sz="2800" dirty="0"/>
              <a:t>conversazioni durante la condivisione del libro.</a:t>
            </a:r>
          </a:p>
          <a:p>
            <a:endParaRPr lang="it-IT" sz="2800" dirty="0"/>
          </a:p>
          <a:p>
            <a:r>
              <a:rPr lang="it-IT" sz="2800" dirty="0"/>
              <a:t>perché la storia è ancora nuova per il vostro bambino e all’inizio è importante non interrompere spesso la storia. </a:t>
            </a: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Quando il bambino smette di rispondere al turno, potete tornare al libro, voltare pagina, e continuare a leggere.</a:t>
            </a:r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16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Benvenuto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Attività fatte a casa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dirty="0"/>
              <a:t>Come usare le domande per conversare</a:t>
            </a:r>
            <a:endParaRPr lang="it-IT" sz="2800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dirty="0"/>
              <a:t>PAUSA</a:t>
            </a:r>
            <a:endParaRPr lang="it-IT" sz="2800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Prendere turni conversazionali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Il compito per casa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Oltre il Libro, 2° incontro</a:t>
            </a:r>
          </a:p>
        </p:txBody>
      </p:sp>
    </p:spTree>
    <p:extLst>
      <p:ext uri="{BB962C8B-B14F-4D97-AF65-F5344CB8AC3E}">
        <p14:creationId xmlns:p14="http://schemas.microsoft.com/office/powerpoint/2010/main" val="2286499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Scambiarsi turni conversazionali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sz="3600" dirty="0"/>
              <a:t>Alla seconda o terza lettura </a:t>
            </a:r>
          </a:p>
          <a:p>
            <a:r>
              <a:rPr lang="it-IT" sz="3200" dirty="0"/>
              <a:t>Quando la storia diventerà familiare al bambino, potrete allora provare a costruire una breve conversazione ogni </a:t>
            </a:r>
            <a:r>
              <a:rPr lang="it-IT" sz="3200" b="1" dirty="0"/>
              <a:t>due o tre pagine</a:t>
            </a:r>
            <a:r>
              <a:rPr lang="it-IT" sz="3200" dirty="0"/>
              <a:t>.</a:t>
            </a:r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4001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noProof="0" dirty="0"/>
              <a:t>E se il vostro bambino non prende il turno nella conversazione?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noProof="0" dirty="0"/>
          </a:p>
          <a:p>
            <a:pPr marL="45720" indent="0">
              <a:buNone/>
            </a:pPr>
            <a:r>
              <a:rPr lang="it-IT" dirty="0"/>
              <a:t>Per alcuni bambini occorre del tempo prima che imparino le regole della conversazione.</a:t>
            </a: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 Non stupitevi se il vostro bambino non risponde alle domande che gli ponete o non prende subito il suo turno.</a:t>
            </a: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Voi potrete continuare a indicare le figure e a dare un nome alle cose modulando la voce e usando l’intonazione per esprimere entusiasmo</a:t>
            </a: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42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noProof="0" dirty="0"/>
              <a:t>E se il vostro bambino non prende il turno nella conversazione?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it-IT" noProof="0" dirty="0"/>
          </a:p>
          <a:p>
            <a:pPr marL="45720" indent="0">
              <a:lnSpc>
                <a:spcPct val="150000"/>
              </a:lnSpc>
              <a:buNone/>
            </a:pPr>
            <a:r>
              <a:rPr lang="it-IT" dirty="0"/>
              <a:t>Se il vostro bambino non risponde alle domande che gli ponete, continuate a usare:</a:t>
            </a:r>
          </a:p>
          <a:p>
            <a:pPr>
              <a:lnSpc>
                <a:spcPct val="150000"/>
              </a:lnSpc>
              <a:buFont typeface="Wingdings" charset="2"/>
              <a:buChar char="q"/>
            </a:pPr>
            <a:r>
              <a:rPr lang="it-IT" dirty="0"/>
              <a:t> intonazione per esprimere entusiasmo</a:t>
            </a:r>
          </a:p>
          <a:p>
            <a:pPr>
              <a:lnSpc>
                <a:spcPct val="150000"/>
              </a:lnSpc>
              <a:buFont typeface="Wingdings" charset="2"/>
              <a:buChar char="q"/>
            </a:pPr>
            <a:r>
              <a:rPr lang="it-IT" dirty="0"/>
              <a:t> gesti per descrivere gli oggetti e azioni</a:t>
            </a:r>
          </a:p>
          <a:p>
            <a:pPr>
              <a:lnSpc>
                <a:spcPct val="150000"/>
              </a:lnSpc>
              <a:buFont typeface="Wingdings" charset="2"/>
              <a:buChar char="q"/>
            </a:pPr>
            <a:r>
              <a:rPr lang="it-IT" dirty="0"/>
              <a:t>Rispondete voi, dopo una pausa, e continuate la lettura</a:t>
            </a:r>
          </a:p>
          <a:p>
            <a:pPr>
              <a:lnSpc>
                <a:spcPct val="150000"/>
              </a:lnSpc>
              <a:buFont typeface="Wingdings" charset="2"/>
              <a:buChar char="q"/>
            </a:pPr>
            <a:endParaRPr lang="it-IT" b="1" dirty="0"/>
          </a:p>
          <a:p>
            <a:pPr marL="45720" indent="0">
              <a:lnSpc>
                <a:spcPct val="150000"/>
              </a:lnSpc>
              <a:buNone/>
            </a:pPr>
            <a:r>
              <a:rPr lang="it-IT" b="1" dirty="0"/>
              <a:t>Continuate ad essere entusiasti anche se non otterrete una reazione immediata.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063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Attività da fare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it-IT" noProof="0" dirty="0"/>
              <a:t>Guardate il libro che avete portato da casa.</a:t>
            </a:r>
          </a:p>
          <a:p>
            <a:pPr marL="457200" indent="-457200">
              <a:buFont typeface="+mj-lt"/>
              <a:buAutoNum type="arabicPeriod"/>
            </a:pPr>
            <a:endParaRPr lang="it-IT" dirty="0"/>
          </a:p>
          <a:p>
            <a:pPr marL="457200" indent="-457200">
              <a:buFont typeface="+mj-lt"/>
              <a:buAutoNum type="arabicPeriod"/>
            </a:pPr>
            <a:r>
              <a:rPr lang="it-IT" noProof="0" dirty="0"/>
              <a:t>Inserite 3 post-it nelle pagine prescelte da voi con:</a:t>
            </a:r>
          </a:p>
          <a:p>
            <a:pPr marL="457200" indent="-457200">
              <a:buFont typeface="+mj-lt"/>
              <a:buAutoNum type="arabicPeriod"/>
            </a:pPr>
            <a:endParaRPr lang="it-IT" noProof="0" dirty="0"/>
          </a:p>
          <a:p>
            <a:pPr lvl="1"/>
            <a:r>
              <a:rPr lang="it-IT" dirty="0"/>
              <a:t>Una domanda a scelta</a:t>
            </a:r>
          </a:p>
          <a:p>
            <a:pPr lvl="1"/>
            <a:endParaRPr lang="it-IT" noProof="0" dirty="0"/>
          </a:p>
          <a:p>
            <a:pPr lvl="1"/>
            <a:r>
              <a:rPr lang="it-IT" dirty="0"/>
              <a:t>Una domanda “Che cosa_”</a:t>
            </a:r>
          </a:p>
          <a:p>
            <a:pPr lvl="1"/>
            <a:endParaRPr lang="it-IT" noProof="0" dirty="0"/>
          </a:p>
          <a:p>
            <a:pPr lvl="1"/>
            <a:r>
              <a:rPr lang="it-IT" dirty="0"/>
              <a:t>Una domanda “Che cosa sta facendo?”</a:t>
            </a:r>
            <a:endParaRPr lang="it-IT" noProof="0" dirty="0"/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447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Attività da fare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noProof="0" dirty="0"/>
              <a:t>In questa settimana, vi chiediamo di leggere il libro con i post-it per ricordarvi di usare le seguenti 3 strategie:</a:t>
            </a:r>
          </a:p>
          <a:p>
            <a:pPr marL="0" indent="0">
              <a:buNone/>
            </a:pPr>
            <a:endParaRPr lang="it-IT" dirty="0"/>
          </a:p>
          <a:p>
            <a:pPr marL="457200" indent="-457200">
              <a:buFont typeface="+mj-lt"/>
              <a:buAutoNum type="arabicPeriod"/>
            </a:pPr>
            <a:r>
              <a:rPr lang="it-IT" noProof="0" dirty="0"/>
              <a:t>Fare domande</a:t>
            </a:r>
          </a:p>
          <a:p>
            <a:pPr marL="457200" indent="-457200">
              <a:buFont typeface="+mj-lt"/>
              <a:buAutoNum type="arabicPeriod"/>
            </a:pPr>
            <a:endParaRPr lang="it-IT" dirty="0"/>
          </a:p>
          <a:p>
            <a:pPr marL="457200" indent="-457200">
              <a:buFont typeface="+mj-lt"/>
              <a:buAutoNum type="arabicPeriod"/>
            </a:pPr>
            <a:r>
              <a:rPr lang="it-IT" noProof="0" dirty="0"/>
              <a:t>Fare delle pause per attendere una risposta</a:t>
            </a:r>
          </a:p>
          <a:p>
            <a:pPr marL="457200" indent="-457200">
              <a:buFont typeface="+mj-lt"/>
              <a:buAutoNum type="arabicPeriod"/>
            </a:pPr>
            <a:endParaRPr lang="it-IT" dirty="0"/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Scambiare conversazioni che prevedono almeno 4 turni o più</a:t>
            </a: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4386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Attività da fare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it-IT" dirty="0"/>
              <a:t>Inoltre, potete l</a:t>
            </a:r>
            <a:r>
              <a:rPr lang="it-IT" noProof="0" dirty="0" err="1"/>
              <a:t>eggere</a:t>
            </a:r>
            <a:r>
              <a:rPr lang="it-IT" noProof="0" dirty="0"/>
              <a:t> uno o più altri libri adatti agli interessi ed al livello di sviluppo del vostro bambino alla luce di quello che abbiamo visto oggi. </a:t>
            </a:r>
          </a:p>
          <a:p>
            <a:pPr marL="457200" indent="-457200">
              <a:buFont typeface="+mj-lt"/>
              <a:buAutoNum type="arabicPeriod"/>
            </a:pPr>
            <a:r>
              <a:rPr lang="it-IT" noProof="0" dirty="0"/>
              <a:t>Leggete insieme al vostro bambino da 1 a 3 volte al giorno per un totale di 15 minuti</a:t>
            </a:r>
          </a:p>
          <a:p>
            <a:pPr marL="457200" indent="-457200">
              <a:buFont typeface="+mj-lt"/>
              <a:buAutoNum type="arabicPeriod"/>
            </a:pPr>
            <a:endParaRPr lang="it-IT" noProof="0" dirty="0"/>
          </a:p>
          <a:p>
            <a:pPr marL="457200" indent="-457200">
              <a:buFont typeface="+mj-lt"/>
              <a:buAutoNum type="arabicPeriod"/>
            </a:pPr>
            <a:r>
              <a:rPr lang="it-IT" noProof="0" dirty="0"/>
              <a:t>Compilate il </a:t>
            </a:r>
            <a:r>
              <a:rPr lang="it-IT" dirty="0"/>
              <a:t>diario e portatelo al prossimo incontro.</a:t>
            </a:r>
          </a:p>
          <a:p>
            <a:pPr marL="457200" indent="-457200">
              <a:buFont typeface="+mj-lt"/>
              <a:buAutoNum type="arabicPeriod"/>
            </a:pPr>
            <a:endParaRPr lang="it-IT" dirty="0"/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Portate i vostri libri al prossimo incontro.</a:t>
            </a:r>
          </a:p>
          <a:p>
            <a:pPr marL="457200" indent="-457200">
              <a:buFont typeface="+mj-lt"/>
              <a:buAutoNum type="arabicPeriod"/>
            </a:pPr>
            <a:endParaRPr lang="it-IT" noProof="0" dirty="0"/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9551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" name="Picture 1" descr="Fascicolo 2 Diario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0" y="668096"/>
            <a:ext cx="7645400" cy="588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0826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7624" y="1772816"/>
            <a:ext cx="6400800" cy="4392488"/>
          </a:xfrm>
        </p:spPr>
        <p:txBody>
          <a:bodyPr>
            <a:normAutofit fontScale="55000" lnSpcReduction="20000"/>
          </a:bodyPr>
          <a:lstStyle/>
          <a:p>
            <a:r>
              <a:rPr lang="it-IT" noProof="0"/>
              <a:t>Cosa ha funzionato:</a:t>
            </a:r>
          </a:p>
          <a:p>
            <a:r>
              <a:rPr lang="it-IT" noProof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it-IT" noProof="0"/>
              <a:t> </a:t>
            </a:r>
          </a:p>
          <a:p>
            <a:r>
              <a:rPr lang="it-IT" noProof="0"/>
              <a:t>Cosa non ha funzionato: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it-IT" noProof="0"/>
              <a:t> </a:t>
            </a:r>
          </a:p>
          <a:p>
            <a:r>
              <a:rPr lang="it-IT" noProof="0"/>
              <a:t>Questa settimana ho notato che il mio bambino: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it-IT" noProof="0"/>
              <a:t> </a:t>
            </a:r>
          </a:p>
          <a:p>
            <a:br>
              <a:rPr lang="it-IT" b="1" noProof="0"/>
            </a:br>
            <a:r>
              <a:rPr lang="it-IT" noProof="0"/>
              <a:t> </a:t>
            </a:r>
          </a:p>
          <a:p>
            <a:endParaRPr lang="it-IT" noProof="0"/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0274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Grazie per la vostra presenza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noProof="0" dirty="0"/>
              <a:t>Vi aspettiamo al prossimo incontro</a:t>
            </a:r>
          </a:p>
          <a:p>
            <a:endParaRPr lang="it-IT" noProof="0" dirty="0"/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0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Obiettivo del 2° incontro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noProof="0" dirty="0"/>
              <a:t>Oggi cerchiamo di capire insieme:</a:t>
            </a:r>
          </a:p>
          <a:p>
            <a:pPr marL="0" indent="0">
              <a:buNone/>
            </a:pPr>
            <a:endParaRPr lang="it-IT" sz="2800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come conversare usando il libro</a:t>
            </a:r>
          </a:p>
          <a:p>
            <a:pPr marL="457200" indent="-457200">
              <a:buFont typeface="+mj-lt"/>
              <a:buAutoNum type="arabicPeriod"/>
            </a:pPr>
            <a:endParaRPr lang="it-IT" sz="2800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61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Attività fatte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noProof="0" dirty="0"/>
              <a:t>Quanti minuti di lettura avete fatto all’inizio e alla fine della settimana?</a:t>
            </a:r>
          </a:p>
          <a:p>
            <a:endParaRPr lang="it-IT" noProof="0" dirty="0"/>
          </a:p>
          <a:p>
            <a:pPr marL="0" indent="0">
              <a:buNone/>
            </a:pPr>
            <a:endParaRPr lang="it-IT" noProof="0" dirty="0"/>
          </a:p>
          <a:p>
            <a:r>
              <a:rPr lang="it-IT" dirty="0"/>
              <a:t>Quali strategie avete usato durante la lettura?</a:t>
            </a:r>
          </a:p>
          <a:p>
            <a:endParaRPr lang="it-IT" noProof="0" dirty="0"/>
          </a:p>
          <a:p>
            <a:endParaRPr lang="it-IT" dirty="0"/>
          </a:p>
          <a:p>
            <a:r>
              <a:rPr lang="it-IT" noProof="0" dirty="0"/>
              <a:t>Quali osservazioni avete fatto sui vostri bambini durante la lettura?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656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Conversare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noProof="0" dirty="0"/>
          </a:p>
          <a:p>
            <a:endParaRPr lang="it-IT" dirty="0"/>
          </a:p>
          <a:p>
            <a:r>
              <a:rPr lang="it-IT" noProof="0" dirty="0"/>
              <a:t>In copie, fatte una conversazione su cosa avete fato ieri</a:t>
            </a:r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2" descr="C:\Users\RemiLorena\Pictures\working_together_teamwork_puzzle_concep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916057"/>
            <a:ext cx="3121025" cy="312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003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La conversazione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noProof="0" dirty="0"/>
              <a:t>In riassunto</a:t>
            </a:r>
          </a:p>
          <a:p>
            <a:endParaRPr lang="it-IT" dirty="0"/>
          </a:p>
          <a:p>
            <a:r>
              <a:rPr lang="it-IT" noProof="0" dirty="0"/>
              <a:t>La conversazione è un’interazione non-verbale e/o verbale.</a:t>
            </a:r>
          </a:p>
          <a:p>
            <a:endParaRPr lang="it-IT" dirty="0"/>
          </a:p>
          <a:p>
            <a:r>
              <a:rPr lang="it-IT" dirty="0"/>
              <a:t>In una conversazione, c’è alternanza dei turni.</a:t>
            </a: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603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Esempio di una conversazione con un bambino (di 4 turni)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607946"/>
              </p:ext>
            </p:extLst>
          </p:nvPr>
        </p:nvGraphicFramePr>
        <p:xfrm>
          <a:off x="457200" y="2243524"/>
          <a:ext cx="8229600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1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8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Turno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Bambino: Indica </a:t>
                      </a:r>
                      <a:r>
                        <a:rPr lang="it-IT" sz="2400" baseline="0" dirty="0"/>
                        <a:t>l’immagine del bambino nel libro.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/>
                        <a:t>Genitore: Che cosa sta succedendo? (pausa)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/>
                        <a:t>Bambino: “a”</a:t>
                      </a:r>
                      <a:r>
                        <a:rPr lang="it-IT" sz="2400" baseline="0" dirty="0"/>
                        <a:t> (e </a:t>
                      </a:r>
                      <a:r>
                        <a:rPr lang="it-IT" sz="2400" dirty="0"/>
                        <a:t>guarda il genitore)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/>
                        <a:t>Genitore: “a”, il bambino</a:t>
                      </a:r>
                      <a:r>
                        <a:rPr lang="it-IT" sz="2400" baseline="0" dirty="0"/>
                        <a:t> dorme.</a:t>
                      </a:r>
                      <a:endParaRPr lang="it-I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149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Usare le domande per conversare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548205"/>
              </p:ext>
            </p:extLst>
          </p:nvPr>
        </p:nvGraphicFramePr>
        <p:xfrm>
          <a:off x="457200" y="2045439"/>
          <a:ext cx="7971363" cy="3939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7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7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7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0258">
                <a:tc>
                  <a:txBody>
                    <a:bodyPr/>
                    <a:lstStyle/>
                    <a:p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>
                          <a:solidFill>
                            <a:schemeClr val="tx1"/>
                          </a:solidFill>
                        </a:rPr>
                        <a:t>Il bambino non risponde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4761">
                <a:tc>
                  <a:txBody>
                    <a:bodyPr/>
                    <a:lstStyle/>
                    <a:p>
                      <a:r>
                        <a:rPr lang="it-IT" sz="2400" dirty="0"/>
                        <a:t>Facciamo una domanda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Attendiamo </a:t>
                      </a:r>
                    </a:p>
                    <a:p>
                      <a:r>
                        <a:rPr lang="it-IT" sz="2400" dirty="0"/>
                        <a:t>fino a 5 </a:t>
                      </a:r>
                    </a:p>
                    <a:p>
                      <a:r>
                        <a:rPr lang="it-IT" sz="2400" dirty="0"/>
                        <a:t>secondi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6083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/>
                        <a:t>Il</a:t>
                      </a:r>
                      <a:r>
                        <a:rPr lang="it-IT" sz="2400" baseline="0" dirty="0"/>
                        <a:t> bambino risponde con gesti, suoni, parole</a:t>
                      </a:r>
                      <a:endParaRPr lang="it-IT" sz="2400" dirty="0"/>
                    </a:p>
                    <a:p>
                      <a:endParaRPr lang="it-IT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2°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 rot="20453247">
            <a:off x="4997758" y="2507314"/>
            <a:ext cx="577299" cy="32991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ight Arrow 6"/>
          <p:cNvSpPr/>
          <p:nvPr/>
        </p:nvSpPr>
        <p:spPr>
          <a:xfrm rot="2426951">
            <a:off x="4997832" y="3715044"/>
            <a:ext cx="577299" cy="32991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ight Arrow 7"/>
          <p:cNvSpPr/>
          <p:nvPr/>
        </p:nvSpPr>
        <p:spPr>
          <a:xfrm>
            <a:off x="2461595" y="3286543"/>
            <a:ext cx="577299" cy="32991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898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Nel seguente video, ci focalizziamo sulle domande poste dall’adulto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Inserite un proprio video che dimostra l’uso di una domanda per iniziare o mantenere una conversazione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95689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6025</TotalTime>
  <Words>1696</Words>
  <Application>Microsoft Macintosh PowerPoint</Application>
  <PresentationFormat>On-screen Show (4:3)</PresentationFormat>
  <Paragraphs>229</Paragraphs>
  <Slides>28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Clarity</vt:lpstr>
      <vt:lpstr>Oltre il libro</vt:lpstr>
      <vt:lpstr>Agenda</vt:lpstr>
      <vt:lpstr>Obiettivo del 2° incontro</vt:lpstr>
      <vt:lpstr>Attività fatte a casa</vt:lpstr>
      <vt:lpstr>Conversare</vt:lpstr>
      <vt:lpstr>La conversazione</vt:lpstr>
      <vt:lpstr>Esempio di una conversazione con un bambino (di 4 turni)</vt:lpstr>
      <vt:lpstr>Usare le domande per conversare</vt:lpstr>
      <vt:lpstr>Nel seguente video, ci focalizziamo sulle domande poste dall’adulto</vt:lpstr>
      <vt:lpstr>Imitare ed interpretare</vt:lpstr>
      <vt:lpstr>E se la risposta non arriva</vt:lpstr>
      <vt:lpstr>Tipi di domande</vt:lpstr>
      <vt:lpstr>Tipi di domande</vt:lpstr>
      <vt:lpstr>Tipi di domande</vt:lpstr>
      <vt:lpstr>Tipi di domande</vt:lpstr>
      <vt:lpstr>Tipo di domande</vt:lpstr>
      <vt:lpstr>Usate domande per conversare</vt:lpstr>
      <vt:lpstr>Scambiarsi turni conversazionali</vt:lpstr>
      <vt:lpstr>Scambiarsi turni conversazionali</vt:lpstr>
      <vt:lpstr>Scambiarsi turni conversazionali</vt:lpstr>
      <vt:lpstr>E se il vostro bambino non prende il turno nella conversazione?</vt:lpstr>
      <vt:lpstr>E se il vostro bambino non prende il turno nella conversazione?</vt:lpstr>
      <vt:lpstr>Attività da fare a casa</vt:lpstr>
      <vt:lpstr>Attività da fare a casa</vt:lpstr>
      <vt:lpstr>Attività da fare a casa</vt:lpstr>
      <vt:lpstr>PowerPoint Presentation</vt:lpstr>
      <vt:lpstr>PowerPoint Presentation</vt:lpstr>
      <vt:lpstr>Grazie per la vostra presenza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Oltre il libro</dc:title>
  <dc:creator>Luigi Girolametto</dc:creator>
  <cp:lastModifiedBy>Luigi Girolametto</cp:lastModifiedBy>
  <cp:revision>62</cp:revision>
  <dcterms:created xsi:type="dcterms:W3CDTF">2016-07-06T12:18:18Z</dcterms:created>
  <dcterms:modified xsi:type="dcterms:W3CDTF">2021-11-28T11:34:56Z</dcterms:modified>
</cp:coreProperties>
</file>