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95" r:id="rId10"/>
    <p:sldId id="264" r:id="rId11"/>
    <p:sldId id="267" r:id="rId12"/>
    <p:sldId id="296" r:id="rId13"/>
    <p:sldId id="269" r:id="rId14"/>
    <p:sldId id="268" r:id="rId15"/>
    <p:sldId id="297" r:id="rId16"/>
    <p:sldId id="270" r:id="rId17"/>
    <p:sldId id="298" r:id="rId18"/>
    <p:sldId id="273" r:id="rId19"/>
    <p:sldId id="274" r:id="rId20"/>
    <p:sldId id="278" r:id="rId21"/>
    <p:sldId id="301" r:id="rId22"/>
    <p:sldId id="300" r:id="rId23"/>
    <p:sldId id="290" r:id="rId24"/>
    <p:sldId id="299" r:id="rId25"/>
    <p:sldId id="291" r:id="rId26"/>
    <p:sldId id="292" r:id="rId27"/>
    <p:sldId id="293" r:id="rId28"/>
    <p:sldId id="294"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88764" autoAdjust="0"/>
  </p:normalViewPr>
  <p:slideViewPr>
    <p:cSldViewPr snapToGrid="0" snapToObjects="1">
      <p:cViewPr varScale="1">
        <p:scale>
          <a:sx n="95" d="100"/>
          <a:sy n="95" d="100"/>
        </p:scale>
        <p:origin x="920" y="168"/>
      </p:cViewPr>
      <p:guideLst>
        <p:guide orient="horz" pos="2160"/>
        <p:guide pos="2880"/>
      </p:guideLst>
    </p:cSldViewPr>
  </p:slideViewPr>
  <p:outlineViewPr>
    <p:cViewPr>
      <p:scale>
        <a:sx n="33" d="100"/>
        <a:sy n="33" d="100"/>
      </p:scale>
      <p:origin x="0" y="28632"/>
    </p:cViewPr>
  </p:outlineViewPr>
  <p:notesTextViewPr>
    <p:cViewPr>
      <p:scale>
        <a:sx n="100" d="100"/>
        <a:sy n="100" d="100"/>
      </p:scale>
      <p:origin x="0" y="0"/>
    </p:cViewPr>
  </p:notesTextViewPr>
  <p:notesViewPr>
    <p:cSldViewPr snapToGrid="0" snapToObjects="1">
      <p:cViewPr varScale="1">
        <p:scale>
          <a:sx n="82" d="100"/>
          <a:sy n="82" d="100"/>
        </p:scale>
        <p:origin x="-3920"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23CAF3-C756-7D4F-B271-774A778B3C4A}" type="datetimeFigureOut">
              <a:rPr lang="en-US" smtClean="0"/>
              <a:t>11/28/21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C1600E-E86B-B342-9971-E6D838E88A18}" type="slidenum">
              <a:rPr lang="en-US" smtClean="0"/>
              <a:t>‹#›</a:t>
            </a:fld>
            <a:endParaRPr lang="en-US"/>
          </a:p>
        </p:txBody>
      </p:sp>
    </p:spTree>
    <p:extLst>
      <p:ext uri="{BB962C8B-B14F-4D97-AF65-F5344CB8AC3E}">
        <p14:creationId xmlns:p14="http://schemas.microsoft.com/office/powerpoint/2010/main" val="13333317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Questa</a:t>
            </a:r>
            <a:r>
              <a:rPr lang="en-US" baseline="0" dirty="0"/>
              <a:t> </a:t>
            </a:r>
            <a:r>
              <a:rPr lang="en-US" baseline="0" dirty="0" err="1"/>
              <a:t>presentazione</a:t>
            </a:r>
            <a:r>
              <a:rPr lang="en-US" baseline="0" dirty="0"/>
              <a:t> </a:t>
            </a:r>
            <a:r>
              <a:rPr lang="en-US" baseline="0" dirty="0" err="1"/>
              <a:t>può</a:t>
            </a:r>
            <a:r>
              <a:rPr lang="en-US" baseline="0" dirty="0"/>
              <a:t> </a:t>
            </a:r>
            <a:r>
              <a:rPr lang="en-US" baseline="0" dirty="0" err="1"/>
              <a:t>essere</a:t>
            </a:r>
            <a:r>
              <a:rPr lang="en-US" baseline="0" dirty="0"/>
              <a:t> </a:t>
            </a:r>
            <a:r>
              <a:rPr lang="en-US" baseline="0" dirty="0" err="1"/>
              <a:t>amigliorata</a:t>
            </a:r>
            <a:r>
              <a:rPr lang="en-US" baseline="0" dirty="0"/>
              <a:t> </a:t>
            </a:r>
            <a:r>
              <a:rPr lang="en-US" baseline="0" dirty="0" err="1"/>
              <a:t>aggiungendo</a:t>
            </a:r>
            <a:r>
              <a:rPr lang="en-US" baseline="0" dirty="0"/>
              <a:t> </a:t>
            </a:r>
            <a:r>
              <a:rPr lang="en-US" baseline="0" dirty="0" err="1"/>
              <a:t>delle</a:t>
            </a:r>
            <a:r>
              <a:rPr lang="en-US" baseline="0" dirty="0"/>
              <a:t> </a:t>
            </a:r>
            <a:r>
              <a:rPr lang="en-US" baseline="0" dirty="0" err="1"/>
              <a:t>immagini</a:t>
            </a:r>
            <a:r>
              <a:rPr lang="en-US" baseline="0" dirty="0"/>
              <a:t> e </a:t>
            </a:r>
            <a:r>
              <a:rPr lang="en-US" baseline="0" dirty="0" err="1"/>
              <a:t>delle</a:t>
            </a:r>
            <a:r>
              <a:rPr lang="en-US" baseline="0" dirty="0"/>
              <a:t> video </a:t>
            </a:r>
            <a:r>
              <a:rPr lang="en-US" baseline="0" dirty="0" err="1"/>
              <a:t>registrazioni</a:t>
            </a:r>
            <a:r>
              <a:rPr lang="en-US" baseline="0" dirty="0"/>
              <a:t>. Il </a:t>
            </a:r>
            <a:r>
              <a:rPr lang="en-US" baseline="0" dirty="0" err="1"/>
              <a:t>contenuto</a:t>
            </a:r>
            <a:r>
              <a:rPr lang="en-US" baseline="0" dirty="0"/>
              <a:t> di </a:t>
            </a:r>
            <a:r>
              <a:rPr lang="en-US" baseline="0" dirty="0" err="1"/>
              <a:t>questa</a:t>
            </a:r>
            <a:r>
              <a:rPr lang="en-US" baseline="0" dirty="0"/>
              <a:t> </a:t>
            </a:r>
            <a:r>
              <a:rPr lang="en-US" baseline="0" dirty="0" err="1"/>
              <a:t>presentazione</a:t>
            </a:r>
            <a:r>
              <a:rPr lang="en-US" baseline="0" dirty="0"/>
              <a:t> </a:t>
            </a:r>
            <a:r>
              <a:rPr lang="en-US" baseline="0" dirty="0" err="1"/>
              <a:t>viene</a:t>
            </a:r>
            <a:r>
              <a:rPr lang="en-US" baseline="0" dirty="0"/>
              <a:t> dal </a:t>
            </a:r>
            <a:r>
              <a:rPr lang="en-US" baseline="0" dirty="0" err="1"/>
              <a:t>libro</a:t>
            </a:r>
            <a:r>
              <a:rPr lang="en-US" baseline="0" dirty="0"/>
              <a:t> PARENT COACHING PER L’INTERVENTO PRECOCE SUL LINGUAGGIO </a:t>
            </a:r>
            <a:r>
              <a:rPr lang="en-US" baseline="0" dirty="0" err="1"/>
              <a:t>pubblicato</a:t>
            </a:r>
            <a:r>
              <a:rPr lang="en-US" baseline="0" dirty="0"/>
              <a:t> da Erickson. </a:t>
            </a:r>
            <a:endParaRPr lang="en-US" dirty="0"/>
          </a:p>
        </p:txBody>
      </p:sp>
      <p:sp>
        <p:nvSpPr>
          <p:cNvPr id="4" name="Slide Number Placeholder 3"/>
          <p:cNvSpPr>
            <a:spLocks noGrp="1"/>
          </p:cNvSpPr>
          <p:nvPr>
            <p:ph type="sldNum" sz="quarter" idx="10"/>
          </p:nvPr>
        </p:nvSpPr>
        <p:spPr/>
        <p:txBody>
          <a:bodyPr/>
          <a:lstStyle/>
          <a:p>
            <a:fld id="{2BC1600E-E86B-B342-9971-E6D838E88A18}" type="slidenum">
              <a:rPr lang="en-US" smtClean="0"/>
              <a:t>1</a:t>
            </a:fld>
            <a:endParaRPr lang="en-US"/>
          </a:p>
        </p:txBody>
      </p:sp>
    </p:spTree>
    <p:extLst>
      <p:ext uri="{BB962C8B-B14F-4D97-AF65-F5344CB8AC3E}">
        <p14:creationId xmlns:p14="http://schemas.microsoft.com/office/powerpoint/2010/main" val="3185876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a:t>Il logopedista invita ogni genitore di dare una breve descrizione del</a:t>
            </a:r>
            <a:r>
              <a:rPr lang="it-IT" baseline="0" dirty="0"/>
              <a:t> bambino, focalizzandosi su qualcosa di positivo!</a:t>
            </a:r>
            <a:endParaRPr lang="it-IT" dirty="0"/>
          </a:p>
        </p:txBody>
      </p:sp>
      <p:sp>
        <p:nvSpPr>
          <p:cNvPr id="4" name="Slide Number Placeholder 3"/>
          <p:cNvSpPr>
            <a:spLocks noGrp="1"/>
          </p:cNvSpPr>
          <p:nvPr>
            <p:ph type="sldNum" sz="quarter" idx="10"/>
          </p:nvPr>
        </p:nvSpPr>
        <p:spPr/>
        <p:txBody>
          <a:bodyPr/>
          <a:lstStyle/>
          <a:p>
            <a:fld id="{2BC1600E-E86B-B342-9971-E6D838E88A18}" type="slidenum">
              <a:rPr lang="en-US" smtClean="0"/>
              <a:t>3</a:t>
            </a:fld>
            <a:endParaRPr lang="en-US"/>
          </a:p>
        </p:txBody>
      </p:sp>
    </p:spTree>
    <p:extLst>
      <p:ext uri="{BB962C8B-B14F-4D97-AF65-F5344CB8AC3E}">
        <p14:creationId xmlns:p14="http://schemas.microsoft.com/office/powerpoint/2010/main" val="3041810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i="1" kern="1200" dirty="0">
                <a:solidFill>
                  <a:schemeClr val="tx1"/>
                </a:solidFill>
                <a:effectLst/>
                <a:latin typeface="+mn-lt"/>
                <a:ea typeface="+mn-ea"/>
                <a:cs typeface="+mn-cs"/>
              </a:rPr>
              <a:t>Attività di gruppo</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mostra diversi tipi di libri sensoriali (ad esempio, libri con i buchi e/o finestrelle, che prevedono diversi materiali tattili all’interno) e osserva se questa tipologia di libri è presente all’interno della scelta operata dai genitori.</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domanda ai genitori di descrivere le potenzialità e i limiti di questi libri e annota le risposte sulla lavagna a fogli mobili. </a:t>
            </a:r>
            <a:endParaRPr lang="en-CA" sz="1200" kern="1200" dirty="0">
              <a:solidFill>
                <a:schemeClr val="tx1"/>
              </a:solidFill>
              <a:effectLst/>
              <a:latin typeface="+mn-lt"/>
              <a:ea typeface="+mn-ea"/>
              <a:cs typeface="+mn-cs"/>
            </a:endParaRPr>
          </a:p>
          <a:p>
            <a:r>
              <a:rPr lang="en-CA" dirty="0" err="1"/>
              <a:t>Potenzialità</a:t>
            </a:r>
            <a:endParaRPr lang="en-CA" dirty="0"/>
          </a:p>
          <a:p>
            <a:pPr marL="342900" lvl="0" indent="-342900">
              <a:lnSpc>
                <a:spcPct val="100000"/>
              </a:lnSpc>
              <a:spcAft>
                <a:spcPts val="0"/>
              </a:spcAft>
              <a:buFont typeface="Symbol"/>
              <a:buChar char=""/>
              <a:tabLst>
                <a:tab pos="162560" algn="l"/>
              </a:tabLst>
            </a:pPr>
            <a:r>
              <a:rPr lang="it-IT" sz="1200" b="0" dirty="0">
                <a:solidFill>
                  <a:schemeClr val="tx1"/>
                </a:solidFill>
                <a:effectLst/>
              </a:rPr>
              <a:t>Stimolano </a:t>
            </a:r>
            <a:r>
              <a:rPr lang="it-IT" sz="1200" b="1" dirty="0">
                <a:solidFill>
                  <a:schemeClr val="tx1"/>
                </a:solidFill>
                <a:effectLst/>
              </a:rPr>
              <a:t>sensazioni tattili</a:t>
            </a:r>
            <a:r>
              <a:rPr lang="it-IT" sz="1200" b="0" dirty="0">
                <a:solidFill>
                  <a:schemeClr val="tx1"/>
                </a:solidFill>
                <a:effectLst/>
              </a:rPr>
              <a:t>, </a:t>
            </a:r>
            <a:r>
              <a:rPr lang="it-IT" sz="1200" b="1" dirty="0">
                <a:solidFill>
                  <a:schemeClr val="tx1"/>
                </a:solidFill>
                <a:effectLst/>
              </a:rPr>
              <a:t>sonore</a:t>
            </a:r>
            <a:r>
              <a:rPr lang="it-IT" sz="1200" b="0" dirty="0">
                <a:solidFill>
                  <a:schemeClr val="tx1"/>
                </a:solidFill>
                <a:effectLst/>
              </a:rPr>
              <a:t> e </a:t>
            </a:r>
            <a:r>
              <a:rPr lang="it-IT" sz="1200" b="1" dirty="0">
                <a:solidFill>
                  <a:schemeClr val="tx1"/>
                </a:solidFill>
                <a:effectLst/>
              </a:rPr>
              <a:t>olfattive</a:t>
            </a:r>
            <a:endParaRPr lang="en-CA" sz="1200" b="1" dirty="0">
              <a:solidFill>
                <a:schemeClr val="tx1"/>
              </a:solidFill>
              <a:effectLst/>
            </a:endParaRPr>
          </a:p>
          <a:p>
            <a:pPr marL="342900" lvl="0" indent="-342900">
              <a:lnSpc>
                <a:spcPct val="100000"/>
              </a:lnSpc>
              <a:spcAft>
                <a:spcPts val="0"/>
              </a:spcAft>
              <a:buFont typeface="Symbol"/>
              <a:buChar char=""/>
              <a:tabLst>
                <a:tab pos="162560" algn="l"/>
              </a:tabLst>
            </a:pPr>
            <a:r>
              <a:rPr lang="it-IT" sz="1200" b="0" dirty="0">
                <a:solidFill>
                  <a:schemeClr val="tx1"/>
                </a:solidFill>
                <a:effectLst/>
              </a:rPr>
              <a:t>Richiamano l’attenzione del bambino</a:t>
            </a:r>
            <a:endParaRPr lang="en-CA" sz="1200" b="0" dirty="0">
              <a:solidFill>
                <a:schemeClr val="tx1"/>
              </a:solidFill>
              <a:effectLst/>
            </a:endParaRPr>
          </a:p>
          <a:p>
            <a:pPr marL="342900" lvl="0" indent="-342900">
              <a:lnSpc>
                <a:spcPct val="100000"/>
              </a:lnSpc>
              <a:spcAft>
                <a:spcPts val="0"/>
              </a:spcAft>
              <a:buFont typeface="Symbol"/>
              <a:buChar char=""/>
              <a:tabLst>
                <a:tab pos="162560" algn="l"/>
              </a:tabLst>
            </a:pPr>
            <a:r>
              <a:rPr lang="it-IT" sz="1200" b="0" dirty="0">
                <a:solidFill>
                  <a:schemeClr val="tx1"/>
                </a:solidFill>
                <a:effectLst/>
              </a:rPr>
              <a:t>Sono</a:t>
            </a:r>
            <a:r>
              <a:rPr lang="it-IT" sz="1200" b="0" baseline="0" dirty="0">
                <a:solidFill>
                  <a:schemeClr val="tx1"/>
                </a:solidFill>
                <a:effectLst/>
              </a:rPr>
              <a:t> </a:t>
            </a:r>
            <a:r>
              <a:rPr lang="it-IT" sz="1200" b="1" baseline="0" dirty="0">
                <a:solidFill>
                  <a:schemeClr val="tx1"/>
                </a:solidFill>
                <a:effectLst/>
              </a:rPr>
              <a:t>f</a:t>
            </a:r>
            <a:r>
              <a:rPr lang="it-IT" sz="1200" b="1" dirty="0">
                <a:solidFill>
                  <a:schemeClr val="tx1"/>
                </a:solidFill>
                <a:effectLst/>
              </a:rPr>
              <a:t>atti per essere manipolati</a:t>
            </a:r>
            <a:endParaRPr lang="en-CA" sz="1200" b="1" dirty="0">
              <a:solidFill>
                <a:schemeClr val="tx1"/>
              </a:solidFill>
              <a:effectLst/>
            </a:endParaRPr>
          </a:p>
          <a:p>
            <a:pPr marL="342900" lvl="0" indent="-342900">
              <a:lnSpc>
                <a:spcPct val="100000"/>
              </a:lnSpc>
              <a:spcAft>
                <a:spcPts val="0"/>
              </a:spcAft>
              <a:buFont typeface="Symbol"/>
              <a:buChar char=""/>
              <a:tabLst>
                <a:tab pos="162560" algn="l"/>
              </a:tabLst>
            </a:pPr>
            <a:r>
              <a:rPr lang="it-IT" sz="1200" b="0" dirty="0">
                <a:solidFill>
                  <a:schemeClr val="tx1"/>
                </a:solidFill>
                <a:effectLst/>
              </a:rPr>
              <a:t>Si girano facilmente le pagine</a:t>
            </a:r>
          </a:p>
          <a:p>
            <a:pPr marL="342900" lvl="0" indent="-342900">
              <a:lnSpc>
                <a:spcPct val="100000"/>
              </a:lnSpc>
              <a:spcAft>
                <a:spcPts val="0"/>
              </a:spcAft>
              <a:buFont typeface="Symbol"/>
              <a:buChar char=""/>
              <a:tabLst>
                <a:tab pos="162560" algn="l"/>
              </a:tabLst>
            </a:pPr>
            <a:r>
              <a:rPr lang="it-IT" sz="1200" b="0" dirty="0">
                <a:solidFill>
                  <a:schemeClr val="tx1"/>
                </a:solidFill>
                <a:effectLst/>
              </a:rPr>
              <a:t>Sono caratterizzati da semplici immagini per ogni pagina</a:t>
            </a:r>
            <a:endParaRPr lang="en-CA" sz="1200" b="0" dirty="0">
              <a:solidFill>
                <a:schemeClr val="tx1"/>
              </a:solidFill>
              <a:effectLst/>
            </a:endParaRPr>
          </a:p>
          <a:p>
            <a:pPr marL="342900" lvl="0" indent="-342900">
              <a:lnSpc>
                <a:spcPct val="100000"/>
              </a:lnSpc>
              <a:spcAft>
                <a:spcPts val="0"/>
              </a:spcAft>
              <a:buFont typeface="Symbol"/>
              <a:buChar char=""/>
              <a:tabLst>
                <a:tab pos="162560" algn="l"/>
              </a:tabLst>
            </a:pPr>
            <a:r>
              <a:rPr lang="it-IT" sz="1200" b="0" dirty="0">
                <a:solidFill>
                  <a:schemeClr val="tx1"/>
                </a:solidFill>
                <a:effectLst/>
              </a:rPr>
              <a:t>Suscitano l’interesse verso i libri anche in coloro che non ne hanno avuto esperienza in precedenza</a:t>
            </a:r>
          </a:p>
          <a:p>
            <a:r>
              <a:rPr lang="en-CA" dirty="0" err="1"/>
              <a:t>Limiti</a:t>
            </a:r>
            <a:endParaRPr lang="en-CA" dirty="0"/>
          </a:p>
          <a:p>
            <a:pPr marL="342900" lvl="0" indent="-342900">
              <a:lnSpc>
                <a:spcPct val="150000"/>
              </a:lnSpc>
              <a:spcAft>
                <a:spcPts val="0"/>
              </a:spcAft>
              <a:buFont typeface="Symbol"/>
              <a:buChar char=""/>
              <a:tabLst>
                <a:tab pos="158750" algn="l"/>
              </a:tabLst>
            </a:pPr>
            <a:r>
              <a:rPr lang="it-IT" sz="1200" b="0" dirty="0">
                <a:solidFill>
                  <a:srgbClr val="000000"/>
                </a:solidFill>
                <a:effectLst/>
              </a:rPr>
              <a:t>I libri sono molto brevi</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Non raccontano una storia</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Le immagini sono poche e non consentono l’apprendimento di molte nuove parole</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Possono annoiare i bambini perché troppo semplici </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Non consentono al bambino di ricevere una stimolazione linguistica ricca </a:t>
            </a:r>
            <a:endParaRPr lang="en-CA" sz="1200" b="0" dirty="0">
              <a:solidFill>
                <a:srgbClr val="000000"/>
              </a:solidFill>
              <a:effectLst/>
              <a:latin typeface="+mn-lt"/>
              <a:ea typeface="MS Mincho"/>
              <a:cs typeface="Times New Roman"/>
            </a:endParaRPr>
          </a:p>
          <a:p>
            <a:endParaRPr lang="en-CA" dirty="0"/>
          </a:p>
          <a:p>
            <a:endParaRPr lang="en-GB" dirty="0"/>
          </a:p>
        </p:txBody>
      </p:sp>
      <p:sp>
        <p:nvSpPr>
          <p:cNvPr id="4" name="Segnaposto numero diapositiva 3"/>
          <p:cNvSpPr>
            <a:spLocks noGrp="1"/>
          </p:cNvSpPr>
          <p:nvPr>
            <p:ph type="sldNum" sz="quarter" idx="10"/>
          </p:nvPr>
        </p:nvSpPr>
        <p:spPr/>
        <p:txBody>
          <a:bodyPr/>
          <a:lstStyle/>
          <a:p>
            <a:fld id="{1E049D56-D9A6-45EE-B24B-1946B9E123DC}" type="slidenum">
              <a:rPr lang="en-CA" smtClean="0"/>
              <a:t>9</a:t>
            </a:fld>
            <a:endParaRPr lang="en-CA"/>
          </a:p>
        </p:txBody>
      </p:sp>
    </p:spTree>
    <p:extLst>
      <p:ext uri="{BB962C8B-B14F-4D97-AF65-F5344CB8AC3E}">
        <p14:creationId xmlns:p14="http://schemas.microsoft.com/office/powerpoint/2010/main" val="2296833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i="1" kern="1200" dirty="0">
                <a:solidFill>
                  <a:schemeClr val="tx1"/>
                </a:solidFill>
                <a:effectLst/>
                <a:latin typeface="+mn-lt"/>
                <a:ea typeface="+mn-ea"/>
                <a:cs typeface="+mn-cs"/>
              </a:rPr>
              <a:t>Attività di gruppo</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mostra diversi tipi di libri descrittivi e osserva se questa tipologia di libri è presente all’interno della scelta operata dai genitori.</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domanda ai genitori di descrivere le potenzialità e i limiti di questi libri e annota le risposte sulla lavagna a fogli mobili. </a:t>
            </a:r>
            <a:endParaRPr lang="en-CA" sz="1200" kern="1200" dirty="0">
              <a:solidFill>
                <a:schemeClr val="tx1"/>
              </a:solidFill>
              <a:effectLst/>
              <a:latin typeface="+mn-lt"/>
              <a:ea typeface="+mn-ea"/>
              <a:cs typeface="+mn-cs"/>
            </a:endParaRPr>
          </a:p>
          <a:p>
            <a:r>
              <a:rPr lang="en-US" dirty="0" err="1"/>
              <a:t>Potenzialità</a:t>
            </a:r>
            <a:endParaRPr lang="en-US" dirty="0"/>
          </a:p>
          <a:p>
            <a:pPr marL="342900" lvl="0" indent="-342900">
              <a:lnSpc>
                <a:spcPct val="100000"/>
              </a:lnSpc>
              <a:spcAft>
                <a:spcPts val="0"/>
              </a:spcAft>
              <a:buFont typeface="Symbol"/>
              <a:buChar char=""/>
              <a:tabLst>
                <a:tab pos="162560" algn="l"/>
              </a:tabLst>
            </a:pPr>
            <a:r>
              <a:rPr lang="it-IT" sz="1200" b="0" dirty="0">
                <a:solidFill>
                  <a:srgbClr val="000000"/>
                </a:solidFill>
                <a:effectLst/>
              </a:rPr>
              <a:t>Le immagini sono chiare ed attraenti. </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Le finestrelle da aprire (se ci sono) sono accattivanti per il bambino.</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1" dirty="0">
                <a:solidFill>
                  <a:srgbClr val="000000"/>
                </a:solidFill>
                <a:effectLst/>
              </a:rPr>
              <a:t>Approfondiscono un argomento</a:t>
            </a:r>
            <a:r>
              <a:rPr lang="it-IT" sz="1200" b="0" dirty="0">
                <a:solidFill>
                  <a:srgbClr val="000000"/>
                </a:solidFill>
                <a:effectLst/>
              </a:rPr>
              <a:t> e lo illustrano attraverso più immagini </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Presentano </a:t>
            </a:r>
            <a:r>
              <a:rPr lang="it-IT" sz="1200" b="1" dirty="0">
                <a:solidFill>
                  <a:srgbClr val="000000"/>
                </a:solidFill>
                <a:effectLst/>
              </a:rPr>
              <a:t>pochi vocaboli </a:t>
            </a:r>
            <a:r>
              <a:rPr lang="it-IT" sz="1200" b="0" dirty="0">
                <a:solidFill>
                  <a:srgbClr val="000000"/>
                </a:solidFill>
                <a:effectLst/>
              </a:rPr>
              <a:t>in ogni pagina.</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Aiutano ad ampliare il vocabolario.</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Suscitano l’interesse verso i libri anche in coloro che non ne hanno avuto esperienza in precedenza</a:t>
            </a:r>
            <a:endParaRPr lang="en-CA" sz="1200" b="0" dirty="0">
              <a:solidFill>
                <a:srgbClr val="000000"/>
              </a:solidFill>
              <a:effectLst/>
              <a:latin typeface="Cambria"/>
              <a:ea typeface="MS Mincho"/>
            </a:endParaRPr>
          </a:p>
          <a:p>
            <a:r>
              <a:rPr lang="en-US" dirty="0" err="1"/>
              <a:t>Limiti</a:t>
            </a:r>
            <a:endParaRPr lang="en-US" dirty="0"/>
          </a:p>
          <a:p>
            <a:pPr marL="342900" lvl="0" indent="-342900">
              <a:lnSpc>
                <a:spcPct val="150000"/>
              </a:lnSpc>
              <a:spcAft>
                <a:spcPts val="0"/>
              </a:spcAft>
              <a:buFont typeface="Symbol"/>
              <a:buChar char=""/>
              <a:tabLst>
                <a:tab pos="158750" algn="l"/>
              </a:tabLst>
            </a:pPr>
            <a:r>
              <a:rPr lang="en-US" sz="1200" b="0" dirty="0">
                <a:solidFill>
                  <a:srgbClr val="000000"/>
                </a:solidFill>
                <a:effectLst/>
              </a:rPr>
              <a:t>I </a:t>
            </a:r>
            <a:r>
              <a:rPr lang="en-US" sz="1200" b="0" dirty="0" err="1">
                <a:solidFill>
                  <a:srgbClr val="000000"/>
                </a:solidFill>
                <a:effectLst/>
              </a:rPr>
              <a:t>libri</a:t>
            </a:r>
            <a:r>
              <a:rPr lang="en-US" sz="1200" b="0" dirty="0">
                <a:solidFill>
                  <a:srgbClr val="000000"/>
                </a:solidFill>
                <a:effectLst/>
              </a:rPr>
              <a:t> </a:t>
            </a:r>
            <a:r>
              <a:rPr lang="en-US" sz="1200" b="0" dirty="0" err="1">
                <a:solidFill>
                  <a:srgbClr val="000000"/>
                </a:solidFill>
                <a:effectLst/>
              </a:rPr>
              <a:t>sono</a:t>
            </a:r>
            <a:r>
              <a:rPr lang="en-US" sz="1200" b="0" dirty="0">
                <a:solidFill>
                  <a:srgbClr val="000000"/>
                </a:solidFill>
                <a:effectLst/>
              </a:rPr>
              <a:t> </a:t>
            </a:r>
            <a:r>
              <a:rPr lang="en-US" sz="1200" b="0" dirty="0" err="1">
                <a:solidFill>
                  <a:srgbClr val="000000"/>
                </a:solidFill>
                <a:effectLst/>
              </a:rPr>
              <a:t>brevi</a:t>
            </a:r>
            <a:r>
              <a:rPr lang="en-US" sz="1200" b="0" dirty="0">
                <a:solidFill>
                  <a:srgbClr val="000000"/>
                </a:solidFill>
                <a:effectLst/>
              </a:rPr>
              <a:t>.</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en-US" sz="1200" b="0" dirty="0">
                <a:solidFill>
                  <a:srgbClr val="000000"/>
                </a:solidFill>
                <a:effectLst/>
              </a:rPr>
              <a:t>Non </a:t>
            </a:r>
            <a:r>
              <a:rPr lang="en-US" sz="1200" b="0" dirty="0" err="1">
                <a:solidFill>
                  <a:srgbClr val="000000"/>
                </a:solidFill>
                <a:effectLst/>
              </a:rPr>
              <a:t>raccontano</a:t>
            </a:r>
            <a:r>
              <a:rPr lang="en-US" sz="1200" b="0" dirty="0">
                <a:solidFill>
                  <a:srgbClr val="000000"/>
                </a:solidFill>
                <a:effectLst/>
              </a:rPr>
              <a:t> </a:t>
            </a:r>
            <a:r>
              <a:rPr lang="en-US" sz="1200" b="0" dirty="0" err="1">
                <a:solidFill>
                  <a:srgbClr val="000000"/>
                </a:solidFill>
                <a:effectLst/>
              </a:rPr>
              <a:t>una</a:t>
            </a:r>
            <a:r>
              <a:rPr lang="en-US" sz="1200" b="0" dirty="0">
                <a:solidFill>
                  <a:srgbClr val="000000"/>
                </a:solidFill>
                <a:effectLst/>
              </a:rPr>
              <a:t> </a:t>
            </a:r>
            <a:r>
              <a:rPr lang="en-US" sz="1200" b="0" dirty="0" err="1">
                <a:solidFill>
                  <a:srgbClr val="000000"/>
                </a:solidFill>
                <a:effectLst/>
              </a:rPr>
              <a:t>storia</a:t>
            </a:r>
            <a:r>
              <a:rPr lang="en-US" sz="1200" b="0" dirty="0">
                <a:solidFill>
                  <a:srgbClr val="000000"/>
                </a:solidFill>
                <a:effectLst/>
              </a:rPr>
              <a:t>.</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Possono annoiare bambini perché troppo semplici.</a:t>
            </a:r>
            <a:endParaRPr lang="en-CA" sz="1200" b="0" dirty="0">
              <a:solidFill>
                <a:srgbClr val="000000"/>
              </a:solidFill>
              <a:effectLst/>
            </a:endParaRPr>
          </a:p>
          <a:p>
            <a:pPr marL="342900" lvl="0" indent="-342900">
              <a:lnSpc>
                <a:spcPct val="150000"/>
              </a:lnSpc>
              <a:spcAft>
                <a:spcPts val="0"/>
              </a:spcAft>
              <a:buFont typeface="Symbol"/>
              <a:buChar char=""/>
              <a:tabLst>
                <a:tab pos="158750" algn="l"/>
              </a:tabLst>
            </a:pPr>
            <a:r>
              <a:rPr lang="it-IT" sz="1200" b="0" dirty="0">
                <a:solidFill>
                  <a:srgbClr val="000000"/>
                </a:solidFill>
                <a:effectLst/>
              </a:rPr>
              <a:t>I bambini vengono esposti a molte singole parole e può mancare la costruzione completa del discorso</a:t>
            </a:r>
            <a:r>
              <a:rPr lang="it-IT" sz="1100" dirty="0">
                <a:effectLst/>
              </a:rPr>
              <a:t>.</a:t>
            </a:r>
            <a:endParaRPr lang="en-CA" sz="1100" dirty="0">
              <a:effectLst/>
              <a:latin typeface="Cambria"/>
              <a:ea typeface="MS Mincho"/>
            </a:endParaRPr>
          </a:p>
        </p:txBody>
      </p:sp>
      <p:sp>
        <p:nvSpPr>
          <p:cNvPr id="4" name="Slide Number Placeholder 3"/>
          <p:cNvSpPr>
            <a:spLocks noGrp="1"/>
          </p:cNvSpPr>
          <p:nvPr>
            <p:ph type="sldNum" sz="quarter" idx="10"/>
          </p:nvPr>
        </p:nvSpPr>
        <p:spPr/>
        <p:txBody>
          <a:bodyPr/>
          <a:lstStyle/>
          <a:p>
            <a:fld id="{2BC1600E-E86B-B342-9971-E6D838E88A18}" type="slidenum">
              <a:rPr lang="en-US" smtClean="0"/>
              <a:t>12</a:t>
            </a:fld>
            <a:endParaRPr lang="en-US"/>
          </a:p>
        </p:txBody>
      </p:sp>
    </p:spTree>
    <p:extLst>
      <p:ext uri="{BB962C8B-B14F-4D97-AF65-F5344CB8AC3E}">
        <p14:creationId xmlns:p14="http://schemas.microsoft.com/office/powerpoint/2010/main" val="3490705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sz="1200" kern="1200" dirty="0">
                <a:solidFill>
                  <a:schemeClr val="tx1"/>
                </a:solidFill>
                <a:latin typeface="+mn-lt"/>
                <a:ea typeface="+mn-ea"/>
                <a:cs typeface="+mn-cs"/>
              </a:rPr>
              <a:t>I bambini, crescendo, provano piacere nell’ascoltare storie scritte in un libro. </a:t>
            </a:r>
            <a:endParaRPr lang="it-IT" dirty="0"/>
          </a:p>
        </p:txBody>
      </p:sp>
      <p:sp>
        <p:nvSpPr>
          <p:cNvPr id="4" name="Slide Number Placeholder 3"/>
          <p:cNvSpPr>
            <a:spLocks noGrp="1"/>
          </p:cNvSpPr>
          <p:nvPr>
            <p:ph type="sldNum" sz="quarter" idx="10"/>
          </p:nvPr>
        </p:nvSpPr>
        <p:spPr/>
        <p:txBody>
          <a:bodyPr/>
          <a:lstStyle/>
          <a:p>
            <a:fld id="{2BC1600E-E86B-B342-9971-E6D838E88A18}" type="slidenum">
              <a:rPr lang="en-US" smtClean="0"/>
              <a:t>13</a:t>
            </a:fld>
            <a:endParaRPr lang="en-US"/>
          </a:p>
        </p:txBody>
      </p:sp>
    </p:spTree>
    <p:extLst>
      <p:ext uri="{BB962C8B-B14F-4D97-AF65-F5344CB8AC3E}">
        <p14:creationId xmlns:p14="http://schemas.microsoft.com/office/powerpoint/2010/main" val="3540576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i="1" kern="1200" dirty="0">
                <a:solidFill>
                  <a:schemeClr val="tx1"/>
                </a:solidFill>
                <a:effectLst/>
                <a:latin typeface="+mn-lt"/>
                <a:ea typeface="+mn-ea"/>
                <a:cs typeface="+mn-cs"/>
              </a:rPr>
              <a:t>Attività di gruppo</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mostra diversi tipi di libri con storie e osserva se questa tipologia di libri è presente all’interno della scelta operata dai genitori.</a:t>
            </a:r>
            <a:endParaRPr lang="en-CA" sz="1200" kern="1200" dirty="0">
              <a:solidFill>
                <a:schemeClr val="tx1"/>
              </a:solidFill>
              <a:effectLst/>
              <a:latin typeface="+mn-lt"/>
              <a:ea typeface="+mn-ea"/>
              <a:cs typeface="+mn-cs"/>
            </a:endParaRPr>
          </a:p>
          <a:p>
            <a:r>
              <a:rPr lang="it-IT" sz="1200" kern="1200" dirty="0">
                <a:solidFill>
                  <a:schemeClr val="tx1"/>
                </a:solidFill>
                <a:effectLst/>
                <a:latin typeface="+mn-lt"/>
                <a:ea typeface="+mn-ea"/>
                <a:cs typeface="+mn-cs"/>
              </a:rPr>
              <a:t>Il logopedista domanda ai genitori di descrivere le potenzialità e i limiti di questi libri e annota le risposte sulla lavagna a fogli mobili. </a:t>
            </a:r>
            <a:endParaRPr lang="en-CA" sz="1200" kern="1200" dirty="0">
              <a:solidFill>
                <a:schemeClr val="tx1"/>
              </a:solidFill>
              <a:effectLst/>
              <a:latin typeface="+mn-lt"/>
              <a:ea typeface="+mn-ea"/>
              <a:cs typeface="+mn-cs"/>
            </a:endParaRPr>
          </a:p>
          <a:p>
            <a:r>
              <a:rPr lang="en-US" dirty="0" err="1"/>
              <a:t>Potenzialità</a:t>
            </a:r>
            <a:endParaRPr lang="en-US" dirty="0"/>
          </a:p>
          <a:p>
            <a:pPr marL="342900" lvl="0" indent="-342900">
              <a:lnSpc>
                <a:spcPct val="100000"/>
              </a:lnSpc>
              <a:spcAft>
                <a:spcPts val="0"/>
              </a:spcAft>
              <a:buFont typeface="Symbol"/>
              <a:buChar char=""/>
              <a:tabLst>
                <a:tab pos="162560" algn="l"/>
              </a:tabLst>
            </a:pPr>
            <a:r>
              <a:rPr lang="it-IT" sz="1200" b="0" dirty="0">
                <a:solidFill>
                  <a:srgbClr val="000000"/>
                </a:solidFill>
                <a:effectLst/>
              </a:rPr>
              <a:t>Presentano una storia con un inizio, uno svolgimento ed una fine</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en-US" sz="1200" b="0" dirty="0" err="1">
                <a:solidFill>
                  <a:srgbClr val="000000"/>
                </a:solidFill>
                <a:effectLst/>
              </a:rPr>
              <a:t>Ripropongono</a:t>
            </a:r>
            <a:r>
              <a:rPr lang="en-US" sz="1200" b="0" dirty="0">
                <a:solidFill>
                  <a:srgbClr val="000000"/>
                </a:solidFill>
                <a:effectLst/>
              </a:rPr>
              <a:t> le </a:t>
            </a:r>
            <a:r>
              <a:rPr lang="en-US" sz="1200" b="0" dirty="0" err="1">
                <a:solidFill>
                  <a:srgbClr val="000000"/>
                </a:solidFill>
                <a:effectLst/>
              </a:rPr>
              <a:t>esperienze</a:t>
            </a:r>
            <a:r>
              <a:rPr lang="en-US" sz="1200" b="0" dirty="0">
                <a:solidFill>
                  <a:srgbClr val="000000"/>
                </a:solidFill>
                <a:effectLst/>
              </a:rPr>
              <a:t> </a:t>
            </a:r>
            <a:r>
              <a:rPr lang="en-US" sz="1200" b="0" dirty="0" err="1">
                <a:solidFill>
                  <a:srgbClr val="000000"/>
                </a:solidFill>
                <a:effectLst/>
              </a:rPr>
              <a:t>quotidiane</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Aumentano nel bambino la conoscenza del mondo </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en-US" sz="1200" b="0" dirty="0" err="1">
                <a:solidFill>
                  <a:srgbClr val="000000"/>
                </a:solidFill>
                <a:effectLst/>
              </a:rPr>
              <a:t>Stimolano</a:t>
            </a:r>
            <a:r>
              <a:rPr lang="en-US" sz="1200" b="0" dirty="0">
                <a:solidFill>
                  <a:srgbClr val="000000"/>
                </a:solidFill>
                <a:effectLst/>
              </a:rPr>
              <a:t> la fantasia </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en-US" sz="1200" b="0" dirty="0" err="1">
                <a:solidFill>
                  <a:srgbClr val="000000"/>
                </a:solidFill>
                <a:effectLst/>
              </a:rPr>
              <a:t>Stimolano</a:t>
            </a:r>
            <a:r>
              <a:rPr lang="en-US" sz="1200" b="0" dirty="0">
                <a:solidFill>
                  <a:srgbClr val="000000"/>
                </a:solidFill>
                <a:effectLst/>
              </a:rPr>
              <a:t> </a:t>
            </a:r>
            <a:r>
              <a:rPr lang="en-US" sz="1200" b="0" dirty="0" err="1">
                <a:solidFill>
                  <a:srgbClr val="000000"/>
                </a:solidFill>
                <a:effectLst/>
              </a:rPr>
              <a:t>il</a:t>
            </a:r>
            <a:r>
              <a:rPr lang="en-US" sz="1200" b="0" dirty="0">
                <a:solidFill>
                  <a:srgbClr val="000000"/>
                </a:solidFill>
                <a:effectLst/>
              </a:rPr>
              <a:t> </a:t>
            </a:r>
            <a:r>
              <a:rPr lang="en-US" sz="1200" b="0" dirty="0" err="1">
                <a:solidFill>
                  <a:srgbClr val="000000"/>
                </a:solidFill>
                <a:effectLst/>
              </a:rPr>
              <a:t>gioco</a:t>
            </a:r>
            <a:r>
              <a:rPr lang="en-US" sz="1200" b="0" dirty="0">
                <a:solidFill>
                  <a:srgbClr val="000000"/>
                </a:solidFill>
                <a:effectLst/>
              </a:rPr>
              <a:t> </a:t>
            </a:r>
            <a:r>
              <a:rPr lang="en-US" sz="1200" b="0" dirty="0" err="1">
                <a:solidFill>
                  <a:srgbClr val="000000"/>
                </a:solidFill>
                <a:effectLst/>
              </a:rPr>
              <a:t>simbolico</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0" dirty="0">
                <a:solidFill>
                  <a:srgbClr val="000000"/>
                </a:solidFill>
                <a:effectLst/>
              </a:rPr>
              <a:t>Offrono una ricca stimolazione linguistica oltre a semplici parole</a:t>
            </a:r>
            <a:endParaRPr lang="en-CA" sz="1200" b="0" dirty="0">
              <a:solidFill>
                <a:srgbClr val="000000"/>
              </a:solidFill>
              <a:effectLst/>
            </a:endParaRPr>
          </a:p>
          <a:p>
            <a:pPr marL="342900" lvl="0" indent="-342900">
              <a:lnSpc>
                <a:spcPct val="100000"/>
              </a:lnSpc>
              <a:spcAft>
                <a:spcPts val="0"/>
              </a:spcAft>
              <a:buFont typeface="Symbol"/>
              <a:buChar char=""/>
              <a:tabLst>
                <a:tab pos="162560" algn="l"/>
              </a:tabLst>
            </a:pPr>
            <a:r>
              <a:rPr lang="it-IT" sz="1200" b="1" dirty="0">
                <a:solidFill>
                  <a:srgbClr val="000000"/>
                </a:solidFill>
                <a:effectLst/>
              </a:rPr>
              <a:t>Aiutano a capire la comprensione delle intenzioni altrui e i sentimenti</a:t>
            </a:r>
            <a:endParaRPr lang="en-CA" sz="1200" b="1" dirty="0">
              <a:solidFill>
                <a:srgbClr val="000000"/>
              </a:solidFill>
              <a:effectLst/>
              <a:latin typeface="Cambria"/>
              <a:ea typeface="MS Mincho"/>
            </a:endParaRPr>
          </a:p>
          <a:p>
            <a:r>
              <a:rPr lang="en-US" dirty="0" err="1"/>
              <a:t>Limiti</a:t>
            </a:r>
            <a:endParaRPr lang="en-US" dirty="0"/>
          </a:p>
          <a:p>
            <a:pPr marL="342900" lvl="0" indent="-342900">
              <a:lnSpc>
                <a:spcPct val="100000"/>
              </a:lnSpc>
              <a:spcAft>
                <a:spcPts val="0"/>
              </a:spcAft>
              <a:buFont typeface="Symbol"/>
              <a:buChar char=""/>
              <a:tabLst>
                <a:tab pos="158750" algn="l"/>
              </a:tabLst>
            </a:pPr>
            <a:r>
              <a:rPr lang="it-IT" sz="1200" b="0" dirty="0">
                <a:solidFill>
                  <a:srgbClr val="000000"/>
                </a:solidFill>
                <a:effectLst/>
              </a:rPr>
              <a:t>Le storie possono essere troppo complesse</a:t>
            </a:r>
            <a:endParaRPr lang="en-CA" sz="1200" b="0" dirty="0">
              <a:solidFill>
                <a:srgbClr val="000000"/>
              </a:solidFill>
              <a:effectLst/>
            </a:endParaRPr>
          </a:p>
          <a:p>
            <a:pPr marL="342900" lvl="0" indent="-342900">
              <a:lnSpc>
                <a:spcPct val="100000"/>
              </a:lnSpc>
              <a:spcAft>
                <a:spcPts val="0"/>
              </a:spcAft>
              <a:buFont typeface="Symbol"/>
              <a:buChar char=""/>
              <a:tabLst>
                <a:tab pos="158750" algn="l"/>
              </a:tabLst>
            </a:pPr>
            <a:r>
              <a:rPr lang="it-IT" sz="1200" b="0" dirty="0">
                <a:solidFill>
                  <a:srgbClr val="000000"/>
                </a:solidFill>
                <a:effectLst/>
              </a:rPr>
              <a:t>Le storie possono avere troppe parole</a:t>
            </a:r>
            <a:endParaRPr lang="en-CA" sz="1200" b="0" dirty="0">
              <a:solidFill>
                <a:srgbClr val="000000"/>
              </a:solidFill>
              <a:effectLst/>
            </a:endParaRPr>
          </a:p>
          <a:p>
            <a:pPr marL="342900" lvl="0" indent="-342900">
              <a:lnSpc>
                <a:spcPct val="100000"/>
              </a:lnSpc>
              <a:spcAft>
                <a:spcPts val="0"/>
              </a:spcAft>
              <a:buFont typeface="Symbol"/>
              <a:buChar char=""/>
              <a:tabLst>
                <a:tab pos="158750" algn="l"/>
              </a:tabLst>
            </a:pPr>
            <a:r>
              <a:rPr lang="it-IT" sz="1200" b="0" dirty="0">
                <a:solidFill>
                  <a:srgbClr val="000000"/>
                </a:solidFill>
                <a:effectLst/>
              </a:rPr>
              <a:t>Le storie lunghe possono essere di difficile comprensione</a:t>
            </a:r>
            <a:endParaRPr lang="en-CA" sz="1200" b="0" dirty="0">
              <a:solidFill>
                <a:srgbClr val="000000"/>
              </a:solidFill>
              <a:effectLst/>
            </a:endParaRPr>
          </a:p>
          <a:p>
            <a:pPr marL="342900" lvl="0" indent="-342900">
              <a:lnSpc>
                <a:spcPct val="100000"/>
              </a:lnSpc>
              <a:spcAft>
                <a:spcPts val="0"/>
              </a:spcAft>
              <a:buFont typeface="Symbol"/>
              <a:buChar char=""/>
              <a:tabLst>
                <a:tab pos="158750" algn="l"/>
              </a:tabLst>
            </a:pPr>
            <a:r>
              <a:rPr lang="it-IT" sz="1200" b="0" dirty="0">
                <a:solidFill>
                  <a:srgbClr val="000000"/>
                </a:solidFill>
                <a:effectLst/>
              </a:rPr>
              <a:t>Il bambino potrebbe annoiarsi perché non ha avuto alcuna esperienza precedente con l’argomento della storia</a:t>
            </a:r>
            <a:endParaRPr lang="en-CA" sz="1200" b="0" dirty="0">
              <a:solidFill>
                <a:srgbClr val="000000"/>
              </a:solidFill>
              <a:effectLst/>
            </a:endParaRPr>
          </a:p>
          <a:p>
            <a:pPr marL="342900" lvl="0" indent="-342900">
              <a:lnSpc>
                <a:spcPct val="100000"/>
              </a:lnSpc>
              <a:spcAft>
                <a:spcPts val="0"/>
              </a:spcAft>
              <a:buFont typeface="Symbol"/>
              <a:buChar char=""/>
              <a:tabLst>
                <a:tab pos="158750" algn="l"/>
              </a:tabLst>
            </a:pPr>
            <a:r>
              <a:rPr lang="it-IT" sz="1200" b="0" dirty="0">
                <a:solidFill>
                  <a:srgbClr val="000000"/>
                </a:solidFill>
                <a:effectLst/>
              </a:rPr>
              <a:t>Al bambino potrebbe non piacere l’argomento della storia</a:t>
            </a:r>
            <a:endParaRPr lang="en-CA" sz="1200" b="0" dirty="0">
              <a:solidFill>
                <a:srgbClr val="000000"/>
              </a:solidFill>
              <a:effectLst/>
            </a:endParaRPr>
          </a:p>
          <a:p>
            <a:pPr marL="342900" lvl="0" indent="-342900">
              <a:lnSpc>
                <a:spcPct val="100000"/>
              </a:lnSpc>
              <a:spcAft>
                <a:spcPts val="0"/>
              </a:spcAft>
              <a:buFont typeface="Symbol"/>
              <a:buChar char=""/>
              <a:tabLst>
                <a:tab pos="158750" algn="l"/>
              </a:tabLst>
            </a:pPr>
            <a:r>
              <a:rPr lang="it-IT" sz="1200" b="0" dirty="0">
                <a:solidFill>
                  <a:srgbClr val="000000"/>
                </a:solidFill>
                <a:effectLst/>
              </a:rPr>
              <a:t>Il bambino potrebbe non avere tempi di attenzione abbastanza lunghi</a:t>
            </a:r>
            <a:endParaRPr lang="en-CA" sz="1200" b="0" dirty="0">
              <a:solidFill>
                <a:srgbClr val="000000"/>
              </a:solidFill>
              <a:effectLst/>
              <a:latin typeface="Cambria"/>
              <a:ea typeface="MS Mincho"/>
            </a:endParaRPr>
          </a:p>
          <a:p>
            <a:endParaRPr lang="en-US" dirty="0"/>
          </a:p>
          <a:p>
            <a:endParaRPr lang="en-US" dirty="0"/>
          </a:p>
        </p:txBody>
      </p:sp>
      <p:sp>
        <p:nvSpPr>
          <p:cNvPr id="4" name="Slide Number Placeholder 3"/>
          <p:cNvSpPr>
            <a:spLocks noGrp="1"/>
          </p:cNvSpPr>
          <p:nvPr>
            <p:ph type="sldNum" sz="quarter" idx="10"/>
          </p:nvPr>
        </p:nvSpPr>
        <p:spPr/>
        <p:txBody>
          <a:bodyPr/>
          <a:lstStyle/>
          <a:p>
            <a:fld id="{2BC1600E-E86B-B342-9971-E6D838E88A18}" type="slidenum">
              <a:rPr lang="en-US" smtClean="0"/>
              <a:t>15</a:t>
            </a:fld>
            <a:endParaRPr lang="en-US"/>
          </a:p>
        </p:txBody>
      </p:sp>
    </p:spTree>
    <p:extLst>
      <p:ext uri="{BB962C8B-B14F-4D97-AF65-F5344CB8AC3E}">
        <p14:creationId xmlns:p14="http://schemas.microsoft.com/office/powerpoint/2010/main" val="2763985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a:solidFill>
                  <a:schemeClr val="tx1"/>
                </a:solidFill>
                <a:effectLst/>
                <a:latin typeface="+mn-lt"/>
                <a:ea typeface="+mn-ea"/>
                <a:cs typeface="+mn-cs"/>
              </a:rPr>
              <a:t>Si</a:t>
            </a:r>
            <a:r>
              <a:rPr lang="it-IT" sz="1200" kern="1200" baseline="0" dirty="0">
                <a:solidFill>
                  <a:schemeClr val="tx1"/>
                </a:solidFill>
                <a:effectLst/>
                <a:latin typeface="+mn-lt"/>
                <a:ea typeface="+mn-ea"/>
                <a:cs typeface="+mn-cs"/>
              </a:rPr>
              <a:t> sottolinea  che in certi casi è importante passare prima attraverso proposte di libri di altro tipo, sensoriali o descrittivi, prima di giungere all’utilizzo di libri con storie.</a:t>
            </a:r>
            <a:endParaRPr lang="en-CA" sz="1200" kern="1200" dirty="0">
              <a:solidFill>
                <a:schemeClr val="tx1"/>
              </a:solidFill>
              <a:effectLst/>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1E049D56-D9A6-45EE-B24B-1946B9E123DC}" type="slidenum">
              <a:rPr lang="en-CA" smtClean="0"/>
              <a:t>17</a:t>
            </a:fld>
            <a:endParaRPr lang="en-CA"/>
          </a:p>
        </p:txBody>
      </p:sp>
    </p:spTree>
    <p:extLst>
      <p:ext uri="{BB962C8B-B14F-4D97-AF65-F5344CB8AC3E}">
        <p14:creationId xmlns:p14="http://schemas.microsoft.com/office/powerpoint/2010/main" val="3719674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49D56-D9A6-45EE-B24B-1946B9E123DC}" type="slidenum">
              <a:rPr lang="en-CA" smtClean="0"/>
              <a:t>22</a:t>
            </a:fld>
            <a:endParaRPr lang="en-CA"/>
          </a:p>
        </p:txBody>
      </p:sp>
    </p:spTree>
    <p:extLst>
      <p:ext uri="{BB962C8B-B14F-4D97-AF65-F5344CB8AC3E}">
        <p14:creationId xmlns:p14="http://schemas.microsoft.com/office/powerpoint/2010/main" val="2078675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Click to edit Master subtitle style</a:t>
            </a:r>
            <a:endParaRPr lang="en-US" dirty="0"/>
          </a:p>
        </p:txBody>
      </p:sp>
      <p:sp>
        <p:nvSpPr>
          <p:cNvPr id="4" name="Date Placeholder 3"/>
          <p:cNvSpPr>
            <a:spLocks noGrp="1"/>
          </p:cNvSpPr>
          <p:nvPr>
            <p:ph type="dt" sz="half" idx="10"/>
          </p:nvPr>
        </p:nvSpPr>
        <p:spPr/>
        <p:txBody>
          <a:bodyPr/>
          <a:lstStyle/>
          <a:p>
            <a:fld id="{2142C6F6-9F0D-CF42-9395-A209E2509BEE}" type="datetimeFigureOut">
              <a:rPr lang="en-US" smtClean="0"/>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26E32-5E24-634C-A60B-4AFFCF68F443}"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a:p>
        </p:txBody>
      </p:sp>
      <p:sp>
        <p:nvSpPr>
          <p:cNvPr id="4" name="Date Placeholder 3"/>
          <p:cNvSpPr>
            <a:spLocks noGrp="1"/>
          </p:cNvSpPr>
          <p:nvPr>
            <p:ph type="dt" sz="half" idx="10"/>
          </p:nvPr>
        </p:nvSpPr>
        <p:spPr/>
        <p:txBody>
          <a:bodyPr/>
          <a:lstStyle/>
          <a:p>
            <a:fld id="{2142C6F6-9F0D-CF42-9395-A209E2509BEE}" type="datetimeFigureOut">
              <a:rPr lang="en-US" smtClean="0"/>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Date Placeholder 3"/>
          <p:cNvSpPr>
            <a:spLocks noGrp="1"/>
          </p:cNvSpPr>
          <p:nvPr>
            <p:ph type="dt" sz="half" idx="10"/>
          </p:nvPr>
        </p:nvSpPr>
        <p:spPr/>
        <p:txBody>
          <a:bodyPr/>
          <a:lstStyle/>
          <a:p>
            <a:fld id="{2142C6F6-9F0D-CF42-9395-A209E2509BEE}" type="datetimeFigureOut">
              <a:rPr lang="en-US" smtClean="0"/>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Content Placeholder 2"/>
          <p:cNvSpPr>
            <a:spLocks noGrp="1"/>
          </p:cNvSpPr>
          <p:nvPr>
            <p:ph idx="1"/>
          </p:nvPr>
        </p:nvSpPr>
        <p:spPr/>
        <p:txBody>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a:p>
        </p:txBody>
      </p:sp>
      <p:sp>
        <p:nvSpPr>
          <p:cNvPr id="4" name="Date Placeholder 3"/>
          <p:cNvSpPr>
            <a:spLocks noGrp="1"/>
          </p:cNvSpPr>
          <p:nvPr>
            <p:ph type="dt" sz="half" idx="10"/>
          </p:nvPr>
        </p:nvSpPr>
        <p:spPr/>
        <p:txBody>
          <a:bodyPr/>
          <a:lstStyle/>
          <a:p>
            <a:fld id="{2142C6F6-9F0D-CF42-9395-A209E2509BEE}" type="datetimeFigureOut">
              <a:rPr lang="en-US" smtClean="0"/>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Click to edit Master text styles</a:t>
            </a:r>
          </a:p>
        </p:txBody>
      </p:sp>
      <p:sp>
        <p:nvSpPr>
          <p:cNvPr id="4" name="Date Placeholder 3"/>
          <p:cNvSpPr>
            <a:spLocks noGrp="1"/>
          </p:cNvSpPr>
          <p:nvPr>
            <p:ph type="dt" sz="half" idx="10"/>
          </p:nvPr>
        </p:nvSpPr>
        <p:spPr/>
        <p:txBody>
          <a:bodyPr/>
          <a:lstStyle/>
          <a:p>
            <a:fld id="{2142C6F6-9F0D-CF42-9395-A209E2509BEE}" type="datetimeFigureOut">
              <a:rPr lang="en-US" smtClean="0"/>
              <a:t>11/28/21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26E32-5E24-634C-A60B-4AFFCF68F443}"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5" name="Date Placeholder 4"/>
          <p:cNvSpPr>
            <a:spLocks noGrp="1"/>
          </p:cNvSpPr>
          <p:nvPr>
            <p:ph type="dt" sz="half" idx="10"/>
          </p:nvPr>
        </p:nvSpPr>
        <p:spPr/>
        <p:txBody>
          <a:bodyPr/>
          <a:lstStyle/>
          <a:p>
            <a:fld id="{2142C6F6-9F0D-CF42-9395-A209E2509BEE}" type="datetimeFigureOut">
              <a:rPr lang="en-US" smtClean="0"/>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7" name="Date Placeholder 6"/>
          <p:cNvSpPr>
            <a:spLocks noGrp="1"/>
          </p:cNvSpPr>
          <p:nvPr>
            <p:ph type="dt" sz="half" idx="10"/>
          </p:nvPr>
        </p:nvSpPr>
        <p:spPr/>
        <p:txBody>
          <a:bodyPr/>
          <a:lstStyle/>
          <a:p>
            <a:fld id="{2142C6F6-9F0D-CF42-9395-A209E2509BEE}" type="datetimeFigureOut">
              <a:rPr lang="en-US" smtClean="0"/>
              <a:t>11/28/21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26E32-5E24-634C-A60B-4AFFCF68F443}"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endParaRPr lang="en-US"/>
          </a:p>
        </p:txBody>
      </p:sp>
      <p:sp>
        <p:nvSpPr>
          <p:cNvPr id="3" name="Date Placeholder 2"/>
          <p:cNvSpPr>
            <a:spLocks noGrp="1"/>
          </p:cNvSpPr>
          <p:nvPr>
            <p:ph type="dt" sz="half" idx="10"/>
          </p:nvPr>
        </p:nvSpPr>
        <p:spPr/>
        <p:txBody>
          <a:bodyPr/>
          <a:lstStyle/>
          <a:p>
            <a:fld id="{2142C6F6-9F0D-CF42-9395-A209E2509BEE}" type="datetimeFigureOut">
              <a:rPr lang="en-US" smtClean="0"/>
              <a:t>11/28/21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42C6F6-9F0D-CF42-9395-A209E2509BEE}" type="datetimeFigureOut">
              <a:rPr lang="en-US" smtClean="0"/>
              <a:t>11/28/21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2142C6F6-9F0D-CF42-9395-A209E2509BEE}" type="datetimeFigureOut">
              <a:rPr lang="en-US" smtClean="0"/>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26E32-5E24-634C-A60B-4AFFCF68F443}"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2142C6F6-9F0D-CF42-9395-A209E2509BEE}" type="datetimeFigureOut">
              <a:rPr lang="en-US" smtClean="0"/>
              <a:t>11/28/21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26E32-5E24-634C-A60B-4AFFCF68F44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142C6F6-9F0D-CF42-9395-A209E2509BEE}" type="datetimeFigureOut">
              <a:rPr lang="en-US" smtClean="0"/>
              <a:t>11/28/21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FE26E32-5E24-634C-A60B-4AFFCF68F44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421" y="1371600"/>
            <a:ext cx="8119979" cy="1927225"/>
          </a:xfrm>
        </p:spPr>
        <p:txBody>
          <a:bodyPr/>
          <a:lstStyle/>
          <a:p>
            <a:r>
              <a:rPr lang="it-IT" sz="4800" b="1" i="1" noProof="0"/>
              <a:t>Oltre il libro</a:t>
            </a:r>
          </a:p>
        </p:txBody>
      </p:sp>
      <p:sp>
        <p:nvSpPr>
          <p:cNvPr id="3" name="Subtitle 2"/>
          <p:cNvSpPr>
            <a:spLocks noGrp="1"/>
          </p:cNvSpPr>
          <p:nvPr>
            <p:ph type="subTitle" idx="1"/>
          </p:nvPr>
        </p:nvSpPr>
        <p:spPr/>
        <p:txBody>
          <a:bodyPr/>
          <a:lstStyle/>
          <a:p>
            <a:r>
              <a:rPr lang="it-IT" b="1" noProof="0"/>
              <a:t>Incontro 1</a:t>
            </a:r>
          </a:p>
          <a:p>
            <a:r>
              <a:rPr lang="it-IT" b="1" noProof="0"/>
              <a:t>Come scegliere e usare i libri</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it-IT" dirty="0">
                <a:solidFill>
                  <a:schemeClr val="bg1"/>
                </a:solidFill>
              </a:rPr>
              <a:t>Oltre il Libro, 1° incontro</a:t>
            </a:r>
          </a:p>
        </p:txBody>
      </p:sp>
      <p:pic>
        <p:nvPicPr>
          <p:cNvPr id="5" name="Picture 4"/>
          <p:cNvPicPr>
            <a:picLocks noChangeAspect="1"/>
          </p:cNvPicPr>
          <p:nvPr/>
        </p:nvPicPr>
        <p:blipFill>
          <a:blip r:embed="rId3"/>
          <a:stretch>
            <a:fillRect/>
          </a:stretch>
        </p:blipFill>
        <p:spPr>
          <a:xfrm>
            <a:off x="5454210" y="1005305"/>
            <a:ext cx="3572456" cy="4999789"/>
          </a:xfrm>
          <a:prstGeom prst="rect">
            <a:avLst/>
          </a:prstGeom>
        </p:spPr>
      </p:pic>
    </p:spTree>
    <p:extLst>
      <p:ext uri="{BB962C8B-B14F-4D97-AF65-F5344CB8AC3E}">
        <p14:creationId xmlns:p14="http://schemas.microsoft.com/office/powerpoint/2010/main" val="62900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Libri con singole immagini</a:t>
            </a:r>
          </a:p>
        </p:txBody>
      </p:sp>
      <p:sp>
        <p:nvSpPr>
          <p:cNvPr id="3" name="Content Placeholder 2"/>
          <p:cNvSpPr>
            <a:spLocks noGrp="1"/>
          </p:cNvSpPr>
          <p:nvPr>
            <p:ph idx="1"/>
          </p:nvPr>
        </p:nvSpPr>
        <p:spPr/>
        <p:txBody>
          <a:bodyPr/>
          <a:lstStyle/>
          <a:p>
            <a:pPr marL="0" indent="0">
              <a:buNone/>
            </a:pPr>
            <a:r>
              <a:rPr lang="it-IT" noProof="0"/>
              <a:t>Quando il bambino inizia a comprendere le prime, basilari strutture della comunicazione linguistica, è il momento di presentargli libri con testo verbale molto breve, che, pur conservando grande semplicità, contengano frasi di senso compiuto e costituiscano i fondamenti essenziali del sapere.</a:t>
            </a:r>
          </a:p>
          <a:p>
            <a:pPr marL="0" indent="0">
              <a:buNone/>
            </a:pPr>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3269523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Libri descrittivi</a:t>
            </a:r>
          </a:p>
        </p:txBody>
      </p:sp>
      <p:sp>
        <p:nvSpPr>
          <p:cNvPr id="3" name="Content Placeholder 2"/>
          <p:cNvSpPr>
            <a:spLocks noGrp="1"/>
          </p:cNvSpPr>
          <p:nvPr>
            <p:ph idx="1"/>
          </p:nvPr>
        </p:nvSpPr>
        <p:spPr/>
        <p:txBody>
          <a:bodyPr/>
          <a:lstStyle/>
          <a:p>
            <a:pPr marL="0" indent="0">
              <a:lnSpc>
                <a:spcPct val="150000"/>
              </a:lnSpc>
              <a:buNone/>
            </a:pPr>
            <a:r>
              <a:rPr lang="it-IT" noProof="0"/>
              <a:t>Mostrano semplici routine (ad esempio, andare a scuola, mangiare la merendina, o andare al parco). Non raccontano una storia; raccontano un elenco di azioni associati alla routine.</a:t>
            </a:r>
          </a:p>
          <a:p>
            <a:endParaRPr lang="it-IT" noProof="0"/>
          </a:p>
          <a:p>
            <a:r>
              <a:rPr lang="it-IT" noProof="0"/>
              <a:t>Queste sequenze hanno un inizio, una serie di azioni ed una fine.</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362776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Esercitazione</a:t>
            </a:r>
          </a:p>
        </p:txBody>
      </p:sp>
      <p:sp>
        <p:nvSpPr>
          <p:cNvPr id="3" name="Content Placeholder 2"/>
          <p:cNvSpPr>
            <a:spLocks noGrp="1"/>
          </p:cNvSpPr>
          <p:nvPr>
            <p:ph idx="1"/>
          </p:nvPr>
        </p:nvSpPr>
        <p:spPr/>
        <p:txBody>
          <a:bodyPr/>
          <a:lstStyle/>
          <a:p>
            <a:pPr marL="68580" indent="0">
              <a:buNone/>
            </a:pPr>
            <a:r>
              <a:rPr lang="it-IT" noProof="0"/>
              <a:t>Quali sono le potenzialità e i limiti di questo tipo di libro con bambini fra i 2 e i 3 anni?</a:t>
            </a:r>
          </a:p>
        </p:txBody>
      </p:sp>
      <p:graphicFrame>
        <p:nvGraphicFramePr>
          <p:cNvPr id="4" name="Table 3"/>
          <p:cNvGraphicFramePr>
            <a:graphicFrameLocks noGrp="1"/>
          </p:cNvGraphicFramePr>
          <p:nvPr>
            <p:extLst>
              <p:ext uri="{D42A27DB-BD31-4B8C-83A1-F6EECF244321}">
                <p14:modId xmlns:p14="http://schemas.microsoft.com/office/powerpoint/2010/main" val="1358508437"/>
              </p:ext>
            </p:extLst>
          </p:nvPr>
        </p:nvGraphicFramePr>
        <p:xfrm>
          <a:off x="676264" y="2540302"/>
          <a:ext cx="7653332" cy="3936695"/>
        </p:xfrm>
        <a:graphic>
          <a:graphicData uri="http://schemas.openxmlformats.org/drawingml/2006/table">
            <a:tbl>
              <a:tblPr firstRow="1" bandRow="1">
                <a:tableStyleId>{5C22544A-7EE6-4342-B048-85BDC9FD1C3A}</a:tableStyleId>
              </a:tblPr>
              <a:tblGrid>
                <a:gridCol w="3826666">
                  <a:extLst>
                    <a:ext uri="{9D8B030D-6E8A-4147-A177-3AD203B41FA5}">
                      <a16:colId xmlns:a16="http://schemas.microsoft.com/office/drawing/2014/main" val="20000"/>
                    </a:ext>
                  </a:extLst>
                </a:gridCol>
                <a:gridCol w="3826666">
                  <a:extLst>
                    <a:ext uri="{9D8B030D-6E8A-4147-A177-3AD203B41FA5}">
                      <a16:colId xmlns:a16="http://schemas.microsoft.com/office/drawing/2014/main" val="20001"/>
                    </a:ext>
                  </a:extLst>
                </a:gridCol>
              </a:tblGrid>
              <a:tr h="562385">
                <a:tc>
                  <a:txBody>
                    <a:bodyPr/>
                    <a:lstStyle/>
                    <a:p>
                      <a:r>
                        <a:rPr lang="it-IT" dirty="0"/>
                        <a:t>Potenzialità </a:t>
                      </a:r>
                      <a:endParaRPr lang="en-CA" dirty="0"/>
                    </a:p>
                  </a:txBody>
                  <a:tcPr/>
                </a:tc>
                <a:tc>
                  <a:txBody>
                    <a:bodyPr/>
                    <a:lstStyle/>
                    <a:p>
                      <a:r>
                        <a:rPr lang="it-IT" dirty="0"/>
                        <a:t>Limiti </a:t>
                      </a:r>
                      <a:endParaRPr lang="en-CA" dirty="0"/>
                    </a:p>
                  </a:txBody>
                  <a:tcPr/>
                </a:tc>
                <a:extLst>
                  <a:ext uri="{0D108BD9-81ED-4DB2-BD59-A6C34878D82A}">
                    <a16:rowId xmlns:a16="http://schemas.microsoft.com/office/drawing/2014/main" val="10000"/>
                  </a:ext>
                </a:extLst>
              </a:tr>
              <a:tr h="562385">
                <a:tc>
                  <a:txBody>
                    <a:bodyPr/>
                    <a:lstStyle/>
                    <a:p>
                      <a:endParaRPr lang="en-CA"/>
                    </a:p>
                  </a:txBody>
                  <a:tcPr/>
                </a:tc>
                <a:tc>
                  <a:txBody>
                    <a:bodyPr/>
                    <a:lstStyle/>
                    <a:p>
                      <a:endParaRPr lang="en-CA"/>
                    </a:p>
                  </a:txBody>
                  <a:tcPr/>
                </a:tc>
                <a:extLst>
                  <a:ext uri="{0D108BD9-81ED-4DB2-BD59-A6C34878D82A}">
                    <a16:rowId xmlns:a16="http://schemas.microsoft.com/office/drawing/2014/main" val="10001"/>
                  </a:ext>
                </a:extLst>
              </a:tr>
              <a:tr h="562385">
                <a:tc>
                  <a:txBody>
                    <a:bodyPr/>
                    <a:lstStyle/>
                    <a:p>
                      <a:endParaRPr lang="en-CA"/>
                    </a:p>
                  </a:txBody>
                  <a:tcPr/>
                </a:tc>
                <a:tc>
                  <a:txBody>
                    <a:bodyPr/>
                    <a:lstStyle/>
                    <a:p>
                      <a:endParaRPr lang="en-CA" dirty="0"/>
                    </a:p>
                  </a:txBody>
                  <a:tcPr/>
                </a:tc>
                <a:extLst>
                  <a:ext uri="{0D108BD9-81ED-4DB2-BD59-A6C34878D82A}">
                    <a16:rowId xmlns:a16="http://schemas.microsoft.com/office/drawing/2014/main" val="10002"/>
                  </a:ext>
                </a:extLst>
              </a:tr>
              <a:tr h="562385">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3"/>
                  </a:ext>
                </a:extLst>
              </a:tr>
              <a:tr h="562385">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4"/>
                  </a:ext>
                </a:extLst>
              </a:tr>
              <a:tr h="562385">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5"/>
                  </a:ext>
                </a:extLst>
              </a:tr>
              <a:tr h="562385">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903930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87016" y="1290895"/>
            <a:ext cx="8856984" cy="5376239"/>
          </a:xfrm>
        </p:spPr>
        <p:txBody>
          <a:bodyPr>
            <a:normAutofit fontScale="92500" lnSpcReduction="10000"/>
          </a:bodyPr>
          <a:lstStyle/>
          <a:p>
            <a:pPr marL="45720" indent="0" algn="ctr">
              <a:buNone/>
            </a:pPr>
            <a:endParaRPr lang="it-IT" sz="2800" b="1" noProof="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mbria" panose="02040503050406030204" pitchFamily="18" charset="0"/>
            </a:endParaRPr>
          </a:p>
          <a:p>
            <a:pPr marL="45720" indent="0" algn="ctr">
              <a:buNone/>
            </a:pPr>
            <a:r>
              <a:rPr lang="it-IT" sz="2400" noProof="0">
                <a:solidFill>
                  <a:schemeClr val="tx1"/>
                </a:solidFill>
                <a:latin typeface="+mj-lt"/>
              </a:rPr>
              <a:t>Le storie hanno un inizio, uno svolgimento ed una fine.</a:t>
            </a:r>
          </a:p>
          <a:p>
            <a:pPr marL="45720" indent="0" algn="ctr">
              <a:buNone/>
            </a:pPr>
            <a:endParaRPr lang="it-IT"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endParaRPr lang="it-IT" sz="1800" noProof="0">
              <a:solidFill>
                <a:schemeClr val="tx1"/>
              </a:solidFill>
              <a:latin typeface="+mj-lt"/>
            </a:endParaRPr>
          </a:p>
          <a:p>
            <a:pPr marL="45720" indent="0" algn="ctr">
              <a:buNone/>
            </a:pPr>
            <a:r>
              <a:rPr lang="it-IT" sz="1800" noProof="0">
                <a:solidFill>
                  <a:schemeClr val="tx1"/>
                </a:solidFill>
                <a:latin typeface="+mj-lt"/>
              </a:rPr>
              <a:t> </a:t>
            </a:r>
          </a:p>
        </p:txBody>
      </p:sp>
      <p:sp>
        <p:nvSpPr>
          <p:cNvPr id="2" name="Rettangolo arrotondato 1"/>
          <p:cNvSpPr/>
          <p:nvPr/>
        </p:nvSpPr>
        <p:spPr>
          <a:xfrm>
            <a:off x="1115616" y="2495162"/>
            <a:ext cx="6696744" cy="71781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dirty="0">
                <a:solidFill>
                  <a:schemeClr val="tx1"/>
                </a:solidFill>
                <a:latin typeface="+mj-lt"/>
              </a:rPr>
              <a:t>All’inizio, il protagonista principale generalmente ha un problema che si sviluppa nel corso del racconto </a:t>
            </a:r>
            <a:endParaRPr lang="it-IT" sz="2000" dirty="0"/>
          </a:p>
        </p:txBody>
      </p:sp>
      <p:sp>
        <p:nvSpPr>
          <p:cNvPr id="4" name="Rettangolo arrotondato 3"/>
          <p:cNvSpPr/>
          <p:nvPr/>
        </p:nvSpPr>
        <p:spPr>
          <a:xfrm>
            <a:off x="1115616" y="3573016"/>
            <a:ext cx="6696744" cy="9361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dirty="0">
                <a:solidFill>
                  <a:schemeClr val="tx1"/>
                </a:solidFill>
              </a:rPr>
              <a:t>nella parte centrale  il protagonista deve mettere in atto diversi tentativi per risolvere questo problema</a:t>
            </a:r>
            <a:endParaRPr lang="it-IT" sz="2000" dirty="0"/>
          </a:p>
        </p:txBody>
      </p:sp>
      <p:sp>
        <p:nvSpPr>
          <p:cNvPr id="5" name="Rettangolo arrotondato 4"/>
          <p:cNvSpPr/>
          <p:nvPr/>
        </p:nvSpPr>
        <p:spPr>
          <a:xfrm>
            <a:off x="1106711" y="4869160"/>
            <a:ext cx="6696744" cy="9361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tx1"/>
              </a:solidFill>
              <a:latin typeface="+mj-lt"/>
            </a:endParaRPr>
          </a:p>
          <a:p>
            <a:pPr algn="ctr"/>
            <a:r>
              <a:rPr lang="it-IT" sz="2000" dirty="0">
                <a:solidFill>
                  <a:schemeClr val="tx1"/>
                </a:solidFill>
                <a:latin typeface="+mj-lt"/>
              </a:rPr>
              <a:t>Ogni azione lo avvicina sempre di più alla risoluzione che viene raggiunta alla fine del racconto che termina di solito con il lieto fine. </a:t>
            </a:r>
          </a:p>
          <a:p>
            <a:pPr algn="ctr"/>
            <a:endParaRPr lang="it-IT" dirty="0"/>
          </a:p>
        </p:txBody>
      </p:sp>
      <p:sp>
        <p:nvSpPr>
          <p:cNvPr id="6" name="Freccia in giù 5"/>
          <p:cNvSpPr/>
          <p:nvPr/>
        </p:nvSpPr>
        <p:spPr>
          <a:xfrm flipH="1">
            <a:off x="4067945" y="3240202"/>
            <a:ext cx="792088" cy="3328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7" name="Freccia in giù 6"/>
          <p:cNvSpPr/>
          <p:nvPr/>
        </p:nvSpPr>
        <p:spPr>
          <a:xfrm flipH="1">
            <a:off x="4092879" y="4536346"/>
            <a:ext cx="792088" cy="3328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8" name="Title 1"/>
          <p:cNvSpPr>
            <a:spLocks noGrp="1"/>
          </p:cNvSpPr>
          <p:nvPr>
            <p:ph type="title"/>
          </p:nvPr>
        </p:nvSpPr>
        <p:spPr>
          <a:xfrm>
            <a:off x="457200" y="533400"/>
            <a:ext cx="8229600" cy="990600"/>
          </a:xfrm>
        </p:spPr>
        <p:txBody>
          <a:bodyPr/>
          <a:lstStyle/>
          <a:p>
            <a:r>
              <a:rPr lang="it-IT" noProof="0"/>
              <a:t>Libri con storie</a:t>
            </a:r>
          </a:p>
        </p:txBody>
      </p:sp>
      <p:sp>
        <p:nvSpPr>
          <p:cNvPr id="9" name="TextBox 8"/>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86573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Libri con storie</a:t>
            </a:r>
          </a:p>
        </p:txBody>
      </p:sp>
      <p:sp>
        <p:nvSpPr>
          <p:cNvPr id="3" name="Content Placeholder 2"/>
          <p:cNvSpPr>
            <a:spLocks noGrp="1"/>
          </p:cNvSpPr>
          <p:nvPr>
            <p:ph idx="1"/>
          </p:nvPr>
        </p:nvSpPr>
        <p:spPr/>
        <p:txBody>
          <a:bodyPr/>
          <a:lstStyle/>
          <a:p>
            <a:pPr marL="0" indent="0">
              <a:buNone/>
            </a:pPr>
            <a:r>
              <a:rPr lang="it-IT" noProof="0"/>
              <a:t>Nel libro con una storia, il personaggio vive emozioni che sono legate alle avventure della storia come la tristezza, la rabbia, la paura, la gioia che sono gli stessi stati d’animo che vive il nostro bambino nel suo quotidiano.</a:t>
            </a:r>
          </a:p>
          <a:p>
            <a:endParaRPr lang="it-IT" noProof="0"/>
          </a:p>
          <a:p>
            <a:pPr marL="0" indent="0">
              <a:buNone/>
            </a:pPr>
            <a:r>
              <a:rPr lang="it-IT" noProof="0"/>
              <a:t>L’importanza di questo tipo di libro sta nel fatto che sviluppa la conoscenza del mondo e del vocabolario e delle azioni ma anche la comprensione degli stati d’animo e delle intenzioni dell’altro.</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676072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noProof="0"/>
              <a:t>Esercitazione (di gruppo)</a:t>
            </a:r>
          </a:p>
        </p:txBody>
      </p:sp>
      <p:sp>
        <p:nvSpPr>
          <p:cNvPr id="3" name="Content Placeholder 2"/>
          <p:cNvSpPr>
            <a:spLocks noGrp="1"/>
          </p:cNvSpPr>
          <p:nvPr>
            <p:ph idx="1"/>
          </p:nvPr>
        </p:nvSpPr>
        <p:spPr/>
        <p:txBody>
          <a:bodyPr/>
          <a:lstStyle/>
          <a:p>
            <a:pPr marL="68580" indent="0">
              <a:buNone/>
            </a:pPr>
            <a:r>
              <a:rPr lang="it-IT" noProof="0"/>
              <a:t>Quali sono le potenzialità e i limiti di questo tipo di libro con bambini fra i 2 e i 3 anni?</a:t>
            </a:r>
          </a:p>
        </p:txBody>
      </p:sp>
      <p:graphicFrame>
        <p:nvGraphicFramePr>
          <p:cNvPr id="4" name="Table 3"/>
          <p:cNvGraphicFramePr>
            <a:graphicFrameLocks noGrp="1"/>
          </p:cNvGraphicFramePr>
          <p:nvPr>
            <p:extLst>
              <p:ext uri="{D42A27DB-BD31-4B8C-83A1-F6EECF244321}">
                <p14:modId xmlns:p14="http://schemas.microsoft.com/office/powerpoint/2010/main" val="3287855706"/>
              </p:ext>
            </p:extLst>
          </p:nvPr>
        </p:nvGraphicFramePr>
        <p:xfrm>
          <a:off x="791724" y="2556801"/>
          <a:ext cx="7669826" cy="3920196"/>
        </p:xfrm>
        <a:graphic>
          <a:graphicData uri="http://schemas.openxmlformats.org/drawingml/2006/table">
            <a:tbl>
              <a:tblPr firstRow="1" bandRow="1">
                <a:tableStyleId>{5C22544A-7EE6-4342-B048-85BDC9FD1C3A}</a:tableStyleId>
              </a:tblPr>
              <a:tblGrid>
                <a:gridCol w="3834913">
                  <a:extLst>
                    <a:ext uri="{9D8B030D-6E8A-4147-A177-3AD203B41FA5}">
                      <a16:colId xmlns:a16="http://schemas.microsoft.com/office/drawing/2014/main" val="20000"/>
                    </a:ext>
                  </a:extLst>
                </a:gridCol>
                <a:gridCol w="3834913">
                  <a:extLst>
                    <a:ext uri="{9D8B030D-6E8A-4147-A177-3AD203B41FA5}">
                      <a16:colId xmlns:a16="http://schemas.microsoft.com/office/drawing/2014/main" val="20001"/>
                    </a:ext>
                  </a:extLst>
                </a:gridCol>
              </a:tblGrid>
              <a:tr h="560028">
                <a:tc>
                  <a:txBody>
                    <a:bodyPr/>
                    <a:lstStyle/>
                    <a:p>
                      <a:r>
                        <a:rPr lang="it-IT" dirty="0"/>
                        <a:t>Potenzialità </a:t>
                      </a:r>
                      <a:endParaRPr lang="en-CA" dirty="0"/>
                    </a:p>
                  </a:txBody>
                  <a:tcPr/>
                </a:tc>
                <a:tc>
                  <a:txBody>
                    <a:bodyPr/>
                    <a:lstStyle/>
                    <a:p>
                      <a:r>
                        <a:rPr lang="it-IT" dirty="0"/>
                        <a:t>Limiti </a:t>
                      </a:r>
                      <a:endParaRPr lang="en-CA" dirty="0"/>
                    </a:p>
                  </a:txBody>
                  <a:tcPr/>
                </a:tc>
                <a:extLst>
                  <a:ext uri="{0D108BD9-81ED-4DB2-BD59-A6C34878D82A}">
                    <a16:rowId xmlns:a16="http://schemas.microsoft.com/office/drawing/2014/main" val="10000"/>
                  </a:ext>
                </a:extLst>
              </a:tr>
              <a:tr h="560028">
                <a:tc>
                  <a:txBody>
                    <a:bodyPr/>
                    <a:lstStyle/>
                    <a:p>
                      <a:endParaRPr lang="en-CA"/>
                    </a:p>
                  </a:txBody>
                  <a:tcPr/>
                </a:tc>
                <a:tc>
                  <a:txBody>
                    <a:bodyPr/>
                    <a:lstStyle/>
                    <a:p>
                      <a:endParaRPr lang="en-CA"/>
                    </a:p>
                  </a:txBody>
                  <a:tcPr/>
                </a:tc>
                <a:extLst>
                  <a:ext uri="{0D108BD9-81ED-4DB2-BD59-A6C34878D82A}">
                    <a16:rowId xmlns:a16="http://schemas.microsoft.com/office/drawing/2014/main" val="10001"/>
                  </a:ext>
                </a:extLst>
              </a:tr>
              <a:tr h="560028">
                <a:tc>
                  <a:txBody>
                    <a:bodyPr/>
                    <a:lstStyle/>
                    <a:p>
                      <a:endParaRPr lang="en-CA"/>
                    </a:p>
                  </a:txBody>
                  <a:tcPr/>
                </a:tc>
                <a:tc>
                  <a:txBody>
                    <a:bodyPr/>
                    <a:lstStyle/>
                    <a:p>
                      <a:endParaRPr lang="en-CA" dirty="0"/>
                    </a:p>
                  </a:txBody>
                  <a:tcPr/>
                </a:tc>
                <a:extLst>
                  <a:ext uri="{0D108BD9-81ED-4DB2-BD59-A6C34878D82A}">
                    <a16:rowId xmlns:a16="http://schemas.microsoft.com/office/drawing/2014/main" val="10002"/>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3"/>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4"/>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5"/>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3581514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Libri senza parole</a:t>
            </a:r>
          </a:p>
        </p:txBody>
      </p:sp>
      <p:sp>
        <p:nvSpPr>
          <p:cNvPr id="3" name="Content Placeholder 2"/>
          <p:cNvSpPr>
            <a:spLocks noGrp="1"/>
          </p:cNvSpPr>
          <p:nvPr>
            <p:ph idx="1"/>
          </p:nvPr>
        </p:nvSpPr>
        <p:spPr/>
        <p:txBody>
          <a:bodyPr/>
          <a:lstStyle/>
          <a:p>
            <a:endParaRPr lang="it-IT" noProof="0"/>
          </a:p>
          <a:p>
            <a:r>
              <a:rPr lang="it-IT" noProof="0"/>
              <a:t>Potrà capitare di incontrare i libri senza parole cioè senza parole scritte ma solo con le  immagini.</a:t>
            </a:r>
          </a:p>
          <a:p>
            <a:endParaRPr lang="it-IT" noProof="0"/>
          </a:p>
          <a:p>
            <a:r>
              <a:rPr lang="it-IT" noProof="0"/>
              <a:t> Non si tratta di libri difettosi ma di libri che ci permettono di raccontare la storia così come la vogliamo noi, come ci piace di più!</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166161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noProof="0"/>
              <a:t>Conclusione: Scelta del Libro</a:t>
            </a:r>
          </a:p>
        </p:txBody>
      </p:sp>
      <p:sp>
        <p:nvSpPr>
          <p:cNvPr id="3" name="Content Placeholder 2"/>
          <p:cNvSpPr>
            <a:spLocks noGrp="1"/>
          </p:cNvSpPr>
          <p:nvPr>
            <p:ph idx="1"/>
          </p:nvPr>
        </p:nvSpPr>
        <p:spPr/>
        <p:txBody>
          <a:bodyPr>
            <a:normAutofit/>
          </a:bodyPr>
          <a:lstStyle/>
          <a:p>
            <a:r>
              <a:rPr lang="it-IT" noProof="0"/>
              <a:t>è importante passare prima attraverso proposte di libri di altro tipo, sensoriali o descrittivi, prima di giungere all’utilizzo di libri con storie.</a:t>
            </a:r>
          </a:p>
          <a:p>
            <a:endParaRPr lang="it-IT" noProof="0"/>
          </a:p>
          <a:p>
            <a:r>
              <a:rPr lang="it-IT" noProof="0"/>
              <a:t>il punto di arrivo per la lettura dialogica è </a:t>
            </a:r>
            <a:r>
              <a:rPr lang="it-IT" b="1" noProof="0"/>
              <a:t>l’uso dei libri che raccontano le storie.</a:t>
            </a:r>
          </a:p>
          <a:p>
            <a:endParaRPr lang="it-IT" b="1" noProof="0"/>
          </a:p>
          <a:p>
            <a:r>
              <a:rPr lang="it-IT" noProof="0"/>
              <a:t>questo tipo di libri introduce il bambino ad un linguaggio complesso e stimola le sue capacità cognitive e socio-affettive.</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240542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Come usare i libri</a:t>
            </a:r>
          </a:p>
        </p:txBody>
      </p:sp>
      <p:sp>
        <p:nvSpPr>
          <p:cNvPr id="3" name="Content Placeholder 2"/>
          <p:cNvSpPr>
            <a:spLocks noGrp="1"/>
          </p:cNvSpPr>
          <p:nvPr>
            <p:ph idx="1"/>
          </p:nvPr>
        </p:nvSpPr>
        <p:spPr/>
        <p:txBody>
          <a:bodyPr/>
          <a:lstStyle/>
          <a:p>
            <a:pPr marL="457200" indent="-457200">
              <a:buFont typeface="+mj-lt"/>
              <a:buAutoNum type="arabicPeriod"/>
            </a:pPr>
            <a:r>
              <a:rPr lang="it-IT" noProof="0"/>
              <a:t>Inizialmente il vostro bambino ha bisogno di interagire in molteplici modi con il libro e di «leggerlo» con le mani e con la bocca , con le orecchie e con il naso oltre che con gli occhi.</a:t>
            </a:r>
          </a:p>
          <a:p>
            <a:pPr marL="457200" indent="-457200">
              <a:buFont typeface="+mj-lt"/>
              <a:buAutoNum type="arabicPeriod"/>
            </a:pPr>
            <a:endParaRPr lang="it-IT" noProof="0"/>
          </a:p>
          <a:p>
            <a:pPr marL="457200" indent="-457200">
              <a:buFont typeface="+mj-lt"/>
              <a:buAutoNum type="arabicPeriod"/>
            </a:pPr>
            <a:r>
              <a:rPr lang="it-IT" noProof="0"/>
              <a:t>Mostrategli come si usa ma poi lasciatelo esplorare, è meglio non insistere con indicazioni rigide perché è importante che lui si diverta con il libro.</a:t>
            </a:r>
          </a:p>
          <a:p>
            <a:pPr marL="457200" indent="-457200">
              <a:buFont typeface="+mj-lt"/>
              <a:buAutoNum type="arabicPeriod"/>
            </a:pPr>
            <a:endParaRPr lang="it-IT" noProof="0"/>
          </a:p>
          <a:p>
            <a:pPr marL="457200" indent="-457200">
              <a:buFont typeface="+mj-lt"/>
              <a:buAutoNum type="arabicPeriod"/>
            </a:pPr>
            <a:r>
              <a:rPr lang="it-IT" noProof="0"/>
              <a:t>Con il tempo imparerà che il libro può servire per cose piacevoli come guardare le immagini, seguire una storia che gli raccontiamo, girare le pagine da solo.</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310858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Come usare i libri</a:t>
            </a:r>
          </a:p>
        </p:txBody>
      </p:sp>
      <p:sp>
        <p:nvSpPr>
          <p:cNvPr id="3" name="Content Placeholder 2"/>
          <p:cNvSpPr>
            <a:spLocks noGrp="1"/>
          </p:cNvSpPr>
          <p:nvPr>
            <p:ph idx="1"/>
          </p:nvPr>
        </p:nvSpPr>
        <p:spPr/>
        <p:txBody>
          <a:bodyPr/>
          <a:lstStyle/>
          <a:p>
            <a:pPr marL="0" indent="0">
              <a:buNone/>
            </a:pPr>
            <a:r>
              <a:rPr lang="it-IT" noProof="0"/>
              <a:t>All’inizio dell’esperienza della lettura condivisa la posizione consigliabile è quella «fianco a fianco» che ci permette di guardare le immagini dalla stessa prospettiva, di guardarci negli occhi per trasmetterci le emozioni che vengono dal racconto e di capire cosa sente il nostro bambino.</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4109796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Agenda</a:t>
            </a:r>
          </a:p>
        </p:txBody>
      </p:sp>
      <p:sp>
        <p:nvSpPr>
          <p:cNvPr id="3" name="Content Placeholder 2"/>
          <p:cNvSpPr>
            <a:spLocks noGrp="1"/>
          </p:cNvSpPr>
          <p:nvPr>
            <p:ph idx="1"/>
          </p:nvPr>
        </p:nvSpPr>
        <p:spPr/>
        <p:txBody>
          <a:bodyPr/>
          <a:lstStyle/>
          <a:p>
            <a:pPr marL="457200" indent="-457200">
              <a:buFont typeface="+mj-lt"/>
              <a:buAutoNum type="arabicPeriod"/>
            </a:pPr>
            <a:endParaRPr lang="it-IT" noProof="0"/>
          </a:p>
          <a:p>
            <a:pPr marL="457200" indent="-457200">
              <a:buFont typeface="+mj-lt"/>
              <a:buAutoNum type="arabicPeriod"/>
            </a:pPr>
            <a:endParaRPr lang="it-IT" noProof="0"/>
          </a:p>
          <a:p>
            <a:pPr marL="457200" indent="-457200">
              <a:buFont typeface="+mj-lt"/>
              <a:buAutoNum type="arabicPeriod"/>
            </a:pPr>
            <a:r>
              <a:rPr lang="it-IT" sz="2800" noProof="0"/>
              <a:t>Benvenuto e introduzione</a:t>
            </a:r>
          </a:p>
          <a:p>
            <a:pPr marL="457200" indent="-457200">
              <a:buFont typeface="+mj-lt"/>
              <a:buAutoNum type="arabicPeriod"/>
            </a:pPr>
            <a:r>
              <a:rPr lang="it-IT" sz="2800" noProof="0"/>
              <a:t>Come scegliere i libri</a:t>
            </a:r>
          </a:p>
          <a:p>
            <a:pPr marL="457200" indent="-457200">
              <a:buFont typeface="+mj-lt"/>
              <a:buAutoNum type="arabicPeriod"/>
            </a:pPr>
            <a:r>
              <a:rPr lang="it-IT" sz="2800" noProof="0"/>
              <a:t>Come rendere la lettura di libri un’attività condivisa</a:t>
            </a:r>
          </a:p>
          <a:p>
            <a:pPr marL="457200" indent="-457200">
              <a:buFont typeface="+mj-lt"/>
              <a:buAutoNum type="arabicPeriod"/>
            </a:pPr>
            <a:r>
              <a:rPr lang="it-IT" sz="2800" noProof="0"/>
              <a:t>Il compito per casa</a:t>
            </a:r>
          </a:p>
        </p:txBody>
      </p:sp>
      <p:sp>
        <p:nvSpPr>
          <p:cNvPr id="4" name="TextBox 3"/>
          <p:cNvSpPr txBox="1"/>
          <p:nvPr/>
        </p:nvSpPr>
        <p:spPr>
          <a:xfrm>
            <a:off x="6363369" y="29228"/>
            <a:ext cx="2663297" cy="369332"/>
          </a:xfrm>
          <a:prstGeom prst="rect">
            <a:avLst/>
          </a:prstGeom>
          <a:noFill/>
        </p:spPr>
        <p:txBody>
          <a:bodyPr wrap="none" rtlCol="0">
            <a:spAutoFit/>
          </a:bodyPr>
          <a:lstStyle/>
          <a:p>
            <a:r>
              <a:rPr lang="it-IT" dirty="0">
                <a:solidFill>
                  <a:schemeClr val="bg1"/>
                </a:solidFill>
              </a:rPr>
              <a:t>Oltre il Libro, 1° incontro</a:t>
            </a:r>
          </a:p>
        </p:txBody>
      </p:sp>
    </p:spTree>
    <p:extLst>
      <p:ext uri="{BB962C8B-B14F-4D97-AF65-F5344CB8AC3E}">
        <p14:creationId xmlns:p14="http://schemas.microsoft.com/office/powerpoint/2010/main" val="2286499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Come usare i libri</a:t>
            </a:r>
          </a:p>
        </p:txBody>
      </p:sp>
      <p:sp>
        <p:nvSpPr>
          <p:cNvPr id="3" name="Content Placeholder 2"/>
          <p:cNvSpPr>
            <a:spLocks noGrp="1"/>
          </p:cNvSpPr>
          <p:nvPr>
            <p:ph idx="1"/>
          </p:nvPr>
        </p:nvSpPr>
        <p:spPr/>
        <p:txBody>
          <a:bodyPr/>
          <a:lstStyle/>
          <a:p>
            <a:r>
              <a:rPr lang="it-IT" noProof="0"/>
              <a:t>Iniziate ad usare i libri guardando insieme le immagini, commentatele con parole semplici e seguite l’interesse del bambino in quel momento.</a:t>
            </a:r>
          </a:p>
          <a:p>
            <a:endParaRPr lang="it-IT" noProof="0"/>
          </a:p>
          <a:p>
            <a:r>
              <a:rPr lang="it-IT" noProof="0"/>
              <a:t>Cercate di collegare le immagini con esperienze vissute dal vostro bambino aiuterà a coinvolgerlo emotivamente.</a:t>
            </a:r>
          </a:p>
          <a:p>
            <a:pPr marL="0" indent="0">
              <a:buNone/>
            </a:pPr>
            <a:endParaRPr lang="it-IT" noProof="0"/>
          </a:p>
          <a:p>
            <a:r>
              <a:rPr lang="it-IT" noProof="0"/>
              <a:t>Non è sempre importante leggere tutte le parole o finire la storia.</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53741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Video filmato</a:t>
            </a:r>
          </a:p>
        </p:txBody>
      </p:sp>
      <p:sp>
        <p:nvSpPr>
          <p:cNvPr id="3" name="Content Placeholder 2"/>
          <p:cNvSpPr>
            <a:spLocks noGrp="1"/>
          </p:cNvSpPr>
          <p:nvPr>
            <p:ph idx="1"/>
          </p:nvPr>
        </p:nvSpPr>
        <p:spPr/>
        <p:txBody>
          <a:bodyPr/>
          <a:lstStyle/>
          <a:p>
            <a:pPr marL="0" indent="0">
              <a:buNone/>
            </a:pPr>
            <a:endParaRPr lang="it-IT" noProof="0"/>
          </a:p>
          <a:p>
            <a:pPr marL="0" indent="0">
              <a:buNone/>
            </a:pPr>
            <a:r>
              <a:rPr lang="it-IT" noProof="0"/>
              <a:t>In questa presentazione è possibile inserire due video filmati, uno di una lettura non-dialogica e uno di una lettura dialogica. Questi filmati potrebbero essere visionati dopo la diapositiva numero 20. Il logopedista mostra ogni video filmato e chiede ai genitori di suggerire le strategie che rendono l’interazione genitore-bambino una lettura dialogica.</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it-IT" dirty="0">
                <a:solidFill>
                  <a:schemeClr val="bg1"/>
                </a:solidFill>
              </a:rPr>
              <a:t>Oltre il Libro, 1° incontro</a:t>
            </a:r>
          </a:p>
        </p:txBody>
      </p:sp>
    </p:spTree>
    <p:extLst>
      <p:ext uri="{BB962C8B-B14F-4D97-AF65-F5344CB8AC3E}">
        <p14:creationId xmlns:p14="http://schemas.microsoft.com/office/powerpoint/2010/main" val="230868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noProof="0"/>
              <a:t>Le </a:t>
            </a:r>
            <a:r>
              <a:rPr lang="it-IT" b="1" noProof="0"/>
              <a:t>strategie </a:t>
            </a:r>
            <a:r>
              <a:rPr lang="it-IT" noProof="0"/>
              <a:t>che favoriscono la </a:t>
            </a:r>
            <a:r>
              <a:rPr lang="it-IT" b="1" noProof="0"/>
              <a:t>lettura dialogica </a:t>
            </a:r>
            <a:r>
              <a:rPr lang="it-IT" noProof="0"/>
              <a:t>sono:</a:t>
            </a:r>
          </a:p>
        </p:txBody>
      </p:sp>
      <p:sp>
        <p:nvSpPr>
          <p:cNvPr id="3" name="Content Placeholder 2"/>
          <p:cNvSpPr>
            <a:spLocks noGrp="1"/>
          </p:cNvSpPr>
          <p:nvPr>
            <p:ph idx="1"/>
          </p:nvPr>
        </p:nvSpPr>
        <p:spPr/>
        <p:txBody>
          <a:bodyPr/>
          <a:lstStyle/>
          <a:p>
            <a:pPr marL="68580" indent="0">
              <a:buNone/>
            </a:pPr>
            <a:endParaRPr lang="it-IT" noProof="0"/>
          </a:p>
          <a:p>
            <a:r>
              <a:rPr lang="it-IT" noProof="0"/>
              <a:t>Fare pause</a:t>
            </a:r>
          </a:p>
          <a:p>
            <a:r>
              <a:rPr lang="it-IT" noProof="0"/>
              <a:t>Imitare il bambino</a:t>
            </a:r>
          </a:p>
          <a:p>
            <a:r>
              <a:rPr lang="it-IT" noProof="0"/>
              <a:t>Produrre gesti</a:t>
            </a:r>
          </a:p>
          <a:p>
            <a:r>
              <a:rPr lang="it-IT" noProof="0"/>
              <a:t>Usare oggetti o pupazzetti</a:t>
            </a:r>
          </a:p>
          <a:p>
            <a:r>
              <a:rPr lang="it-IT" noProof="0"/>
              <a:t>Variare l’intonazione della voce</a:t>
            </a:r>
          </a:p>
          <a:p>
            <a:endParaRPr lang="it-IT" noProof="0"/>
          </a:p>
          <a:p>
            <a:endParaRPr lang="it-IT" noProof="0"/>
          </a:p>
          <a:p>
            <a:endParaRPr lang="it-IT" noProof="0"/>
          </a:p>
          <a:p>
            <a:endParaRPr lang="it-IT" noProof="0"/>
          </a:p>
        </p:txBody>
      </p:sp>
      <p:sp>
        <p:nvSpPr>
          <p:cNvPr id="6" name="TextBox 5"/>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452369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noProof="0"/>
              <a:t>Come usare i libri: attenzione</a:t>
            </a:r>
          </a:p>
        </p:txBody>
      </p:sp>
      <p:sp>
        <p:nvSpPr>
          <p:cNvPr id="3" name="Content Placeholder 2"/>
          <p:cNvSpPr>
            <a:spLocks noGrp="1"/>
          </p:cNvSpPr>
          <p:nvPr>
            <p:ph idx="1"/>
          </p:nvPr>
        </p:nvSpPr>
        <p:spPr/>
        <p:txBody>
          <a:bodyPr/>
          <a:lstStyle/>
          <a:p>
            <a:endParaRPr lang="it-IT" noProof="0"/>
          </a:p>
          <a:p>
            <a:r>
              <a:rPr lang="it-IT" noProof="0"/>
              <a:t>Usare oggetti o pupazzi per atirare l’attenzione del bambino</a:t>
            </a:r>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92636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Come condividere i libri</a:t>
            </a:r>
          </a:p>
        </p:txBody>
      </p:sp>
      <p:sp>
        <p:nvSpPr>
          <p:cNvPr id="3" name="Content Placeholder 2"/>
          <p:cNvSpPr>
            <a:spLocks noGrp="1"/>
          </p:cNvSpPr>
          <p:nvPr>
            <p:ph idx="1"/>
          </p:nvPr>
        </p:nvSpPr>
        <p:spPr/>
        <p:txBody>
          <a:bodyPr>
            <a:normAutofit/>
          </a:bodyPr>
          <a:lstStyle/>
          <a:p>
            <a:pPr marL="0" indent="0">
              <a:buNone/>
            </a:pPr>
            <a:r>
              <a:rPr lang="it-IT" b="1" noProof="0"/>
              <a:t>Il tempo della lettura dovrebbe essere</a:t>
            </a:r>
            <a:r>
              <a:rPr lang="it-IT" noProof="0"/>
              <a:t>:</a:t>
            </a:r>
          </a:p>
          <a:p>
            <a:r>
              <a:rPr lang="it-IT" noProof="0"/>
              <a:t>Abbastanza lungo da essere significativo per il bambino ma abbastanza breve da non annoiarlo. </a:t>
            </a:r>
          </a:p>
          <a:p>
            <a:endParaRPr lang="it-IT" noProof="0"/>
          </a:p>
          <a:p>
            <a:r>
              <a:rPr lang="it-IT" noProof="0"/>
              <a:t>Quotidiano, per poter creare la piacevole abitudine di aver a che fare con i libri tutti i giorni. </a:t>
            </a:r>
          </a:p>
          <a:p>
            <a:endParaRPr lang="it-IT" noProof="0"/>
          </a:p>
          <a:p>
            <a:r>
              <a:rPr lang="it-IT" noProof="0"/>
              <a:t>Ripetuto più volte al giorno, soprattutto se il nostro bambino ha tempi di attenzione ancora limitati inizialmente sarà opportuno proporre il libro più volte durante la giornata anche per pochi minuti.</a:t>
            </a:r>
          </a:p>
          <a:p>
            <a:pPr marL="0" indent="0">
              <a:buNone/>
            </a:pPr>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571341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Attività da fare a casa</a:t>
            </a:r>
          </a:p>
        </p:txBody>
      </p:sp>
      <p:sp>
        <p:nvSpPr>
          <p:cNvPr id="3" name="Content Placeholder 2"/>
          <p:cNvSpPr>
            <a:spLocks noGrp="1"/>
          </p:cNvSpPr>
          <p:nvPr>
            <p:ph idx="1"/>
          </p:nvPr>
        </p:nvSpPr>
        <p:spPr/>
        <p:txBody>
          <a:bodyPr/>
          <a:lstStyle/>
          <a:p>
            <a:pPr marL="457200" indent="-457200">
              <a:buFont typeface="+mj-lt"/>
              <a:buAutoNum type="arabicPeriod"/>
            </a:pPr>
            <a:r>
              <a:rPr lang="it-IT" noProof="0"/>
              <a:t>Scegliete 1 o più libri che vi sembrano adatti agli interessi ed al livello di sviluppo del vostro bambino alla luce di quello che abbiamo visto oggi.</a:t>
            </a:r>
          </a:p>
          <a:p>
            <a:pPr marL="457200" indent="-457200">
              <a:buFont typeface="+mj-lt"/>
              <a:buAutoNum type="arabicPeriod"/>
            </a:pPr>
            <a:endParaRPr lang="it-IT" noProof="0"/>
          </a:p>
          <a:p>
            <a:pPr marL="457200" indent="-457200">
              <a:buFont typeface="+mj-lt"/>
              <a:buAutoNum type="arabicPeriod"/>
            </a:pPr>
            <a:r>
              <a:rPr lang="it-IT" noProof="0"/>
              <a:t>Leggete insieme al vostro bambino per un totale di 10 minuti che potete anche suddividere nell’arco della giornata</a:t>
            </a:r>
          </a:p>
          <a:p>
            <a:pPr marL="457200" indent="-457200">
              <a:buFont typeface="+mj-lt"/>
              <a:buAutoNum type="arabicPeriod"/>
            </a:pPr>
            <a:endParaRPr lang="it-IT" noProof="0"/>
          </a:p>
          <a:p>
            <a:pPr marL="457200" indent="-457200">
              <a:buFont typeface="+mj-lt"/>
              <a:buAutoNum type="arabicPeriod"/>
            </a:pPr>
            <a:r>
              <a:rPr lang="it-IT" noProof="0"/>
              <a:t>Compilate il diario</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209447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5153" y="332656"/>
            <a:ext cx="8579223" cy="369332"/>
          </a:xfrm>
          <a:prstGeom prst="rect">
            <a:avLst/>
          </a:prstGeom>
        </p:spPr>
        <p:txBody>
          <a:bodyPr wrap="square">
            <a:spAutoFit/>
          </a:bodyPr>
          <a:lstStyle/>
          <a:p>
            <a:pPr marL="45720" indent="0" algn="ctr">
              <a:buNone/>
            </a:pPr>
            <a:r>
              <a:rPr lang="it-IT" b="1" dirty="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rPr>
              <a:t>il diario da compilare ogni giorno e da riportare al prossimo incontro</a:t>
            </a:r>
          </a:p>
        </p:txBody>
      </p:sp>
      <p:sp>
        <p:nvSpPr>
          <p:cNvPr id="6" name="TextBox 5"/>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pic>
        <p:nvPicPr>
          <p:cNvPr id="3" name="Picture 2" descr="Table&#10;&#10;Description automatically generated">
            <a:extLst>
              <a:ext uri="{FF2B5EF4-FFF2-40B4-BE49-F238E27FC236}">
                <a16:creationId xmlns:a16="http://schemas.microsoft.com/office/drawing/2014/main" id="{257ED777-06B9-BE44-8454-A2CFE3D74C0F}"/>
              </a:ext>
            </a:extLst>
          </p:cNvPr>
          <p:cNvPicPr>
            <a:picLocks noChangeAspect="1"/>
          </p:cNvPicPr>
          <p:nvPr/>
        </p:nvPicPr>
        <p:blipFill>
          <a:blip r:embed="rId2"/>
          <a:stretch>
            <a:fillRect/>
          </a:stretch>
        </p:blipFill>
        <p:spPr>
          <a:xfrm>
            <a:off x="1039923" y="701988"/>
            <a:ext cx="7064153" cy="5855502"/>
          </a:xfrm>
          <a:prstGeom prst="rect">
            <a:avLst/>
          </a:prstGeom>
        </p:spPr>
      </p:pic>
    </p:spTree>
    <p:extLst>
      <p:ext uri="{BB962C8B-B14F-4D97-AF65-F5344CB8AC3E}">
        <p14:creationId xmlns:p14="http://schemas.microsoft.com/office/powerpoint/2010/main" val="30966837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1772816"/>
            <a:ext cx="6400800" cy="4392488"/>
          </a:xfrm>
        </p:spPr>
        <p:txBody>
          <a:bodyPr>
            <a:normAutofit fontScale="55000" lnSpcReduction="20000"/>
          </a:bodyPr>
          <a:lstStyle/>
          <a:p>
            <a:r>
              <a:rPr lang="it-IT" noProof="0"/>
              <a:t>Cosa ha funzionato:</a:t>
            </a:r>
          </a:p>
          <a:p>
            <a:r>
              <a:rPr lang="it-IT" noProof="0"/>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r>
              <a:rPr lang="it-IT" noProof="0"/>
              <a:t> </a:t>
            </a:r>
          </a:p>
          <a:p>
            <a:r>
              <a:rPr lang="it-IT" noProof="0"/>
              <a:t>Cosa non ha funzionato: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r>
              <a:rPr lang="it-IT" noProof="0"/>
              <a:t> </a:t>
            </a:r>
          </a:p>
          <a:p>
            <a:r>
              <a:rPr lang="it-IT" noProof="0"/>
              <a:t>Questa settimana ho notato che il mio bambino: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r>
              <a:rPr lang="it-IT" noProof="0"/>
              <a:t> </a:t>
            </a:r>
          </a:p>
          <a:p>
            <a:br>
              <a:rPr lang="it-IT" b="1" noProof="0"/>
            </a:br>
            <a:r>
              <a:rPr lang="it-IT" noProof="0"/>
              <a:t> </a:t>
            </a:r>
          </a:p>
          <a:p>
            <a:endParaRPr lang="it-IT" noProof="0"/>
          </a:p>
        </p:txBody>
      </p:sp>
      <p:sp>
        <p:nvSpPr>
          <p:cNvPr id="4" name="Rettangolo 3"/>
          <p:cNvSpPr/>
          <p:nvPr/>
        </p:nvSpPr>
        <p:spPr>
          <a:xfrm>
            <a:off x="3417012" y="404664"/>
            <a:ext cx="2070211" cy="369332"/>
          </a:xfrm>
          <a:prstGeom prst="rect">
            <a:avLst/>
          </a:prstGeom>
        </p:spPr>
        <p:txBody>
          <a:bodyPr wrap="none">
            <a:spAutoFit/>
          </a:bodyPr>
          <a:lstStyle/>
          <a:p>
            <a:pPr marL="45720" indent="0" algn="ctr">
              <a:buNone/>
            </a:pPr>
            <a:r>
              <a:rPr lang="it-IT"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Il diario, pagina 2</a:t>
            </a:r>
          </a:p>
        </p:txBody>
      </p:sp>
      <p:sp>
        <p:nvSpPr>
          <p:cNvPr id="5" name="TextBox 4"/>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256027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Grazie per la vostra presenza</a:t>
            </a:r>
          </a:p>
        </p:txBody>
      </p:sp>
      <p:sp>
        <p:nvSpPr>
          <p:cNvPr id="3" name="Content Placeholder 2"/>
          <p:cNvSpPr>
            <a:spLocks noGrp="1"/>
          </p:cNvSpPr>
          <p:nvPr>
            <p:ph idx="1"/>
          </p:nvPr>
        </p:nvSpPr>
        <p:spPr/>
        <p:txBody>
          <a:bodyPr/>
          <a:lstStyle/>
          <a:p>
            <a:r>
              <a:rPr lang="it-IT" noProof="0" dirty="0"/>
              <a:t>Vi aspettiamo la settimana prossima</a:t>
            </a:r>
          </a:p>
          <a:p>
            <a:endParaRPr lang="it-IT" noProof="0" dirty="0"/>
          </a:p>
          <a:p>
            <a:pPr marL="0" indent="0">
              <a:buNone/>
            </a:pPr>
            <a:r>
              <a:rPr lang="it-IT" noProof="0" dirty="0"/>
              <a:t>(Data, luogo)</a:t>
            </a:r>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420210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dirty="0"/>
              <a:t>Benvenuti a tutti</a:t>
            </a:r>
          </a:p>
        </p:txBody>
      </p:sp>
      <p:sp>
        <p:nvSpPr>
          <p:cNvPr id="3" name="Content Placeholder 2"/>
          <p:cNvSpPr>
            <a:spLocks noGrp="1"/>
          </p:cNvSpPr>
          <p:nvPr>
            <p:ph idx="1"/>
          </p:nvPr>
        </p:nvSpPr>
        <p:spPr/>
        <p:txBody>
          <a:bodyPr/>
          <a:lstStyle/>
          <a:p>
            <a:r>
              <a:rPr lang="it-IT" noProof="0"/>
              <a:t>Nome del logopedista e breve introduzione</a:t>
            </a:r>
          </a:p>
          <a:p>
            <a:endParaRPr lang="it-IT" noProof="0"/>
          </a:p>
          <a:p>
            <a:r>
              <a:rPr lang="it-IT" noProof="0"/>
              <a:t>Nome del psicologo e breve introduzione</a:t>
            </a:r>
          </a:p>
          <a:p>
            <a:endParaRPr lang="it-IT" noProof="0"/>
          </a:p>
          <a:p>
            <a:r>
              <a:rPr lang="it-IT" noProof="0"/>
              <a:t>Nome del genitore e una breve descrizione del bambino</a:t>
            </a:r>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4279656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Introduzione: Intervento precoce</a:t>
            </a:r>
          </a:p>
        </p:txBody>
      </p:sp>
      <p:sp>
        <p:nvSpPr>
          <p:cNvPr id="3" name="Content Placeholder 2"/>
          <p:cNvSpPr>
            <a:spLocks noGrp="1"/>
          </p:cNvSpPr>
          <p:nvPr>
            <p:ph idx="1"/>
          </p:nvPr>
        </p:nvSpPr>
        <p:spPr/>
        <p:txBody>
          <a:bodyPr/>
          <a:lstStyle/>
          <a:p>
            <a:pPr marL="0" indent="0">
              <a:buNone/>
            </a:pPr>
            <a:r>
              <a:rPr lang="it-IT" sz="2800" noProof="0">
                <a:solidFill>
                  <a:srgbClr val="292934"/>
                </a:solidFill>
              </a:rPr>
              <a:t>Come  può il genitore favorire lo sviluppo del vocabolario del proprio bambino? </a:t>
            </a:r>
          </a:p>
          <a:p>
            <a:pPr marL="0" indent="0">
              <a:buNone/>
            </a:pPr>
            <a:endParaRPr lang="it-IT" sz="2800" noProof="0"/>
          </a:p>
          <a:p>
            <a:r>
              <a:rPr lang="it-IT" sz="2800" noProof="0"/>
              <a:t>La letteratura scientifica in queste situazioni consiglia  programmi specifici d’intervento  che prevedono un approccio naturalistico in cui l’adulto impara a sostenere gli interessi del bambino e da questi  parte per fornire un input linguistico che modella ed espande la produzione del bambino.</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966003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Introduzione: Intervento precoce</a:t>
            </a:r>
          </a:p>
        </p:txBody>
      </p:sp>
      <p:sp>
        <p:nvSpPr>
          <p:cNvPr id="3" name="Content Placeholder 2"/>
          <p:cNvSpPr>
            <a:spLocks noGrp="1"/>
          </p:cNvSpPr>
          <p:nvPr>
            <p:ph idx="1"/>
          </p:nvPr>
        </p:nvSpPr>
        <p:spPr/>
        <p:txBody>
          <a:bodyPr/>
          <a:lstStyle/>
          <a:p>
            <a:pPr marL="0" indent="0">
              <a:buNone/>
            </a:pPr>
            <a:r>
              <a:rPr lang="it-IT" sz="2800" noProof="0"/>
              <a:t>Partendo da queste considerazioni offriamo un programma che prevede 6 incontri con i genitori durante i quali saranno:</a:t>
            </a:r>
          </a:p>
          <a:p>
            <a:r>
              <a:rPr lang="it-IT" sz="2800" noProof="0"/>
              <a:t>esaminati i criteri di scelta di un libro</a:t>
            </a:r>
          </a:p>
          <a:p>
            <a:r>
              <a:rPr lang="it-IT" sz="2800" noProof="0"/>
              <a:t>suggeriti vari usi del libro stesso </a:t>
            </a:r>
          </a:p>
          <a:p>
            <a:pPr marL="0" indent="0">
              <a:buNone/>
            </a:pPr>
            <a:r>
              <a:rPr lang="it-IT" sz="2800" noProof="0"/>
              <a:t>con lo scopo di aumentare la comunicazione del bambino</a:t>
            </a:r>
            <a:r>
              <a:rPr lang="it-IT" noProof="0"/>
              <a:t>. </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3573603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Obiettivo del 1° incontro</a:t>
            </a:r>
          </a:p>
        </p:txBody>
      </p:sp>
      <p:sp>
        <p:nvSpPr>
          <p:cNvPr id="3" name="Content Placeholder 2"/>
          <p:cNvSpPr>
            <a:spLocks noGrp="1"/>
          </p:cNvSpPr>
          <p:nvPr>
            <p:ph idx="1"/>
          </p:nvPr>
        </p:nvSpPr>
        <p:spPr/>
        <p:txBody>
          <a:bodyPr>
            <a:normAutofit/>
          </a:bodyPr>
          <a:lstStyle/>
          <a:p>
            <a:pPr marL="0" indent="0">
              <a:buNone/>
            </a:pPr>
            <a:r>
              <a:rPr lang="it-IT" sz="2800" noProof="0"/>
              <a:t>Oggi cerchiamo di capire insieme:</a:t>
            </a:r>
          </a:p>
          <a:p>
            <a:pPr marL="0" indent="0">
              <a:buNone/>
            </a:pPr>
            <a:endParaRPr lang="it-IT" sz="2800" noProof="0"/>
          </a:p>
          <a:p>
            <a:pPr marL="457200" indent="-457200">
              <a:buFont typeface="+mj-lt"/>
              <a:buAutoNum type="arabicPeriod"/>
            </a:pPr>
            <a:r>
              <a:rPr lang="it-IT" sz="2800" noProof="0"/>
              <a:t>come scegliere i libri addatti ai vostri bambini e </a:t>
            </a:r>
          </a:p>
          <a:p>
            <a:pPr marL="457200" indent="-457200">
              <a:buFont typeface="+mj-lt"/>
              <a:buAutoNum type="arabicPeriod"/>
            </a:pPr>
            <a:endParaRPr lang="it-IT" sz="2800" noProof="0"/>
          </a:p>
          <a:p>
            <a:pPr marL="457200" indent="-457200">
              <a:buFont typeface="+mj-lt"/>
              <a:buAutoNum type="arabicPeriod"/>
            </a:pPr>
            <a:r>
              <a:rPr lang="it-IT" sz="2800" noProof="0"/>
              <a:t>come coinvolgerli nella lettura di un libro</a:t>
            </a:r>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891612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Come scegliere i libri</a:t>
            </a:r>
          </a:p>
        </p:txBody>
      </p:sp>
      <p:sp>
        <p:nvSpPr>
          <p:cNvPr id="3" name="Content Placeholder 2"/>
          <p:cNvSpPr>
            <a:spLocks noGrp="1"/>
          </p:cNvSpPr>
          <p:nvPr>
            <p:ph idx="1"/>
          </p:nvPr>
        </p:nvSpPr>
        <p:spPr/>
        <p:txBody>
          <a:bodyPr>
            <a:normAutofit/>
          </a:bodyPr>
          <a:lstStyle/>
          <a:p>
            <a:pPr marL="0" indent="0">
              <a:buNone/>
            </a:pPr>
            <a:r>
              <a:rPr lang="it-IT" sz="2800" noProof="0"/>
              <a:t>Esistono molti  tipi di libri adatti a diversi livelli di sviluppo:</a:t>
            </a:r>
          </a:p>
          <a:p>
            <a:endParaRPr lang="it-IT" sz="2800" noProof="0"/>
          </a:p>
          <a:p>
            <a:r>
              <a:rPr lang="it-IT" sz="2800" noProof="0"/>
              <a:t>Libri sensoriali</a:t>
            </a:r>
          </a:p>
          <a:p>
            <a:r>
              <a:rPr lang="it-IT" sz="2800" noProof="0"/>
              <a:t>Libri con singole immagini</a:t>
            </a:r>
          </a:p>
          <a:p>
            <a:r>
              <a:rPr lang="it-IT" sz="2800" noProof="0"/>
              <a:t>Libri  descrittivi</a:t>
            </a:r>
          </a:p>
          <a:p>
            <a:r>
              <a:rPr lang="it-IT" sz="2800" noProof="0"/>
              <a:t>Libri con storie</a:t>
            </a:r>
          </a:p>
          <a:p>
            <a:r>
              <a:rPr lang="it-IT" sz="2800" noProof="0"/>
              <a:t>Libri senza parole</a:t>
            </a:r>
          </a:p>
          <a:p>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1707898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Libri sensoriali</a:t>
            </a:r>
          </a:p>
        </p:txBody>
      </p:sp>
      <p:sp>
        <p:nvSpPr>
          <p:cNvPr id="3" name="Content Placeholder 2"/>
          <p:cNvSpPr>
            <a:spLocks noGrp="1"/>
          </p:cNvSpPr>
          <p:nvPr>
            <p:ph idx="1"/>
          </p:nvPr>
        </p:nvSpPr>
        <p:spPr/>
        <p:txBody>
          <a:bodyPr>
            <a:normAutofit/>
          </a:bodyPr>
          <a:lstStyle/>
          <a:p>
            <a:pPr marL="0" indent="0">
              <a:buNone/>
            </a:pPr>
            <a:r>
              <a:rPr lang="it-IT" noProof="0"/>
              <a:t>Ce ne sono di tanti tipi ma la loro caratteristica comune  è quella di avere degli inserti di materiale da toccare: </a:t>
            </a:r>
          </a:p>
          <a:p>
            <a:pPr lvl="1"/>
            <a:r>
              <a:rPr lang="it-IT" noProof="0"/>
              <a:t>stoffe, </a:t>
            </a:r>
          </a:p>
          <a:p>
            <a:pPr lvl="1"/>
            <a:r>
              <a:rPr lang="it-IT" noProof="0"/>
              <a:t>pelo, </a:t>
            </a:r>
          </a:p>
          <a:p>
            <a:pPr lvl="1"/>
            <a:r>
              <a:rPr lang="it-IT" noProof="0"/>
              <a:t>lana, </a:t>
            </a:r>
          </a:p>
          <a:p>
            <a:pPr lvl="1"/>
            <a:r>
              <a:rPr lang="it-IT" noProof="0"/>
              <a:t>carta vetrata, </a:t>
            </a:r>
          </a:p>
          <a:p>
            <a:pPr lvl="1"/>
            <a:r>
              <a:rPr lang="it-IT" noProof="0"/>
              <a:t>carta lucida, </a:t>
            </a:r>
          </a:p>
          <a:p>
            <a:pPr lvl="1"/>
            <a:r>
              <a:rPr lang="it-IT" noProof="0"/>
              <a:t>carta-specchio, </a:t>
            </a:r>
          </a:p>
          <a:p>
            <a:pPr lvl="1"/>
            <a:r>
              <a:rPr lang="it-IT" noProof="0"/>
              <a:t>cartoncino ruvido. </a:t>
            </a:r>
          </a:p>
          <a:p>
            <a:pPr marL="0" indent="0">
              <a:buNone/>
            </a:pPr>
            <a:r>
              <a:rPr lang="it-IT" noProof="0"/>
              <a:t>Mentre leggono con voi o mentre stanno giocando con il libri tra le mani, possono toccare questi materiali ed essere stimolati a livello tattile.</a:t>
            </a:r>
          </a:p>
          <a:p>
            <a:pPr marL="0" indent="0">
              <a:buNone/>
            </a:pPr>
            <a:endParaRPr lang="it-IT" noProof="0"/>
          </a:p>
        </p:txBody>
      </p:sp>
      <p:sp>
        <p:nvSpPr>
          <p:cNvPr id="4" name="TextBox 3"/>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3334372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noProof="0"/>
              <a:t>Esercitazione</a:t>
            </a:r>
          </a:p>
        </p:txBody>
      </p:sp>
      <p:sp>
        <p:nvSpPr>
          <p:cNvPr id="3" name="Content Placeholder 2"/>
          <p:cNvSpPr>
            <a:spLocks noGrp="1"/>
          </p:cNvSpPr>
          <p:nvPr>
            <p:ph idx="1"/>
          </p:nvPr>
        </p:nvSpPr>
        <p:spPr/>
        <p:txBody>
          <a:bodyPr/>
          <a:lstStyle/>
          <a:p>
            <a:pPr marL="68580" indent="0">
              <a:buNone/>
            </a:pPr>
            <a:r>
              <a:rPr lang="it-IT" noProof="0"/>
              <a:t>Quali sono le potenzialità e i limiti di questo tipo di libro con bambini fra i 2 e i 3 anni?</a:t>
            </a:r>
          </a:p>
        </p:txBody>
      </p:sp>
      <p:graphicFrame>
        <p:nvGraphicFramePr>
          <p:cNvPr id="4" name="Table 3"/>
          <p:cNvGraphicFramePr>
            <a:graphicFrameLocks noGrp="1"/>
          </p:cNvGraphicFramePr>
          <p:nvPr>
            <p:extLst>
              <p:ext uri="{D42A27DB-BD31-4B8C-83A1-F6EECF244321}">
                <p14:modId xmlns:p14="http://schemas.microsoft.com/office/powerpoint/2010/main" val="1711499680"/>
              </p:ext>
            </p:extLst>
          </p:nvPr>
        </p:nvGraphicFramePr>
        <p:xfrm>
          <a:off x="742240" y="2556801"/>
          <a:ext cx="7603850" cy="3920196"/>
        </p:xfrm>
        <a:graphic>
          <a:graphicData uri="http://schemas.openxmlformats.org/drawingml/2006/table">
            <a:tbl>
              <a:tblPr firstRow="1" bandRow="1">
                <a:tableStyleId>{5C22544A-7EE6-4342-B048-85BDC9FD1C3A}</a:tableStyleId>
              </a:tblPr>
              <a:tblGrid>
                <a:gridCol w="3801925">
                  <a:extLst>
                    <a:ext uri="{9D8B030D-6E8A-4147-A177-3AD203B41FA5}">
                      <a16:colId xmlns:a16="http://schemas.microsoft.com/office/drawing/2014/main" val="20000"/>
                    </a:ext>
                  </a:extLst>
                </a:gridCol>
                <a:gridCol w="3801925">
                  <a:extLst>
                    <a:ext uri="{9D8B030D-6E8A-4147-A177-3AD203B41FA5}">
                      <a16:colId xmlns:a16="http://schemas.microsoft.com/office/drawing/2014/main" val="20001"/>
                    </a:ext>
                  </a:extLst>
                </a:gridCol>
              </a:tblGrid>
              <a:tr h="560028">
                <a:tc>
                  <a:txBody>
                    <a:bodyPr/>
                    <a:lstStyle/>
                    <a:p>
                      <a:r>
                        <a:rPr lang="it-IT" dirty="0"/>
                        <a:t>Potenzialità </a:t>
                      </a:r>
                      <a:endParaRPr lang="en-CA" dirty="0"/>
                    </a:p>
                  </a:txBody>
                  <a:tcPr/>
                </a:tc>
                <a:tc>
                  <a:txBody>
                    <a:bodyPr/>
                    <a:lstStyle/>
                    <a:p>
                      <a:r>
                        <a:rPr lang="it-IT" dirty="0"/>
                        <a:t>Limiti </a:t>
                      </a:r>
                      <a:endParaRPr lang="en-CA" dirty="0"/>
                    </a:p>
                  </a:txBody>
                  <a:tcPr/>
                </a:tc>
                <a:extLst>
                  <a:ext uri="{0D108BD9-81ED-4DB2-BD59-A6C34878D82A}">
                    <a16:rowId xmlns:a16="http://schemas.microsoft.com/office/drawing/2014/main" val="10000"/>
                  </a:ext>
                </a:extLst>
              </a:tr>
              <a:tr h="560028">
                <a:tc>
                  <a:txBody>
                    <a:bodyPr/>
                    <a:lstStyle/>
                    <a:p>
                      <a:endParaRPr lang="en-CA" dirty="0"/>
                    </a:p>
                  </a:txBody>
                  <a:tcPr/>
                </a:tc>
                <a:tc>
                  <a:txBody>
                    <a:bodyPr/>
                    <a:lstStyle/>
                    <a:p>
                      <a:endParaRPr lang="en-CA"/>
                    </a:p>
                  </a:txBody>
                  <a:tcPr/>
                </a:tc>
                <a:extLst>
                  <a:ext uri="{0D108BD9-81ED-4DB2-BD59-A6C34878D82A}">
                    <a16:rowId xmlns:a16="http://schemas.microsoft.com/office/drawing/2014/main" val="10001"/>
                  </a:ext>
                </a:extLst>
              </a:tr>
              <a:tr h="560028">
                <a:tc>
                  <a:txBody>
                    <a:bodyPr/>
                    <a:lstStyle/>
                    <a:p>
                      <a:endParaRPr lang="en-CA"/>
                    </a:p>
                  </a:txBody>
                  <a:tcPr/>
                </a:tc>
                <a:tc>
                  <a:txBody>
                    <a:bodyPr/>
                    <a:lstStyle/>
                    <a:p>
                      <a:endParaRPr lang="en-CA" dirty="0"/>
                    </a:p>
                  </a:txBody>
                  <a:tcPr/>
                </a:tc>
                <a:extLst>
                  <a:ext uri="{0D108BD9-81ED-4DB2-BD59-A6C34878D82A}">
                    <a16:rowId xmlns:a16="http://schemas.microsoft.com/office/drawing/2014/main" val="10002"/>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3"/>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4"/>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5"/>
                  </a:ext>
                </a:extLst>
              </a:tr>
              <a:tr h="560028">
                <a:tc>
                  <a:txBody>
                    <a:bodyPr/>
                    <a:lstStyle/>
                    <a:p>
                      <a:endParaRPr lang="en-CA" dirty="0"/>
                    </a:p>
                  </a:txBody>
                  <a:tcPr/>
                </a:tc>
                <a:tc>
                  <a:txBody>
                    <a:bodyPr/>
                    <a:lstStyle/>
                    <a:p>
                      <a:endParaRPr lang="en-CA" dirty="0"/>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6363369" y="29228"/>
            <a:ext cx="2663297" cy="369332"/>
          </a:xfrm>
          <a:prstGeom prst="rect">
            <a:avLst/>
          </a:prstGeom>
          <a:noFill/>
        </p:spPr>
        <p:txBody>
          <a:bodyPr wrap="none" rtlCol="0">
            <a:spAutoFit/>
          </a:bodyPr>
          <a:lstStyle/>
          <a:p>
            <a:r>
              <a:rPr lang="en-US" dirty="0" err="1">
                <a:solidFill>
                  <a:schemeClr val="bg1"/>
                </a:solidFill>
              </a:rPr>
              <a:t>Oltre</a:t>
            </a:r>
            <a:r>
              <a:rPr lang="en-US" dirty="0">
                <a:solidFill>
                  <a:schemeClr val="bg1"/>
                </a:solidFill>
              </a:rPr>
              <a:t> </a:t>
            </a:r>
            <a:r>
              <a:rPr lang="en-US" dirty="0" err="1">
                <a:solidFill>
                  <a:schemeClr val="bg1"/>
                </a:solidFill>
              </a:rPr>
              <a:t>il</a:t>
            </a:r>
            <a:r>
              <a:rPr lang="en-US" dirty="0">
                <a:solidFill>
                  <a:schemeClr val="bg1"/>
                </a:solidFill>
              </a:rPr>
              <a:t> </a:t>
            </a:r>
            <a:r>
              <a:rPr lang="en-US" dirty="0" err="1">
                <a:solidFill>
                  <a:schemeClr val="bg1"/>
                </a:solidFill>
              </a:rPr>
              <a:t>Libro</a:t>
            </a:r>
            <a:r>
              <a:rPr lang="en-US" dirty="0">
                <a:solidFill>
                  <a:schemeClr val="bg1"/>
                </a:solidFill>
              </a:rPr>
              <a:t>, 1° </a:t>
            </a:r>
            <a:r>
              <a:rPr lang="en-US" dirty="0" err="1">
                <a:solidFill>
                  <a:schemeClr val="bg1"/>
                </a:solidFill>
              </a:rPr>
              <a:t>incontro</a:t>
            </a:r>
            <a:endParaRPr lang="en-US" dirty="0">
              <a:solidFill>
                <a:schemeClr val="bg1"/>
              </a:solidFill>
            </a:endParaRPr>
          </a:p>
        </p:txBody>
      </p:sp>
    </p:spTree>
    <p:extLst>
      <p:ext uri="{BB962C8B-B14F-4D97-AF65-F5344CB8AC3E}">
        <p14:creationId xmlns:p14="http://schemas.microsoft.com/office/powerpoint/2010/main" val="23678331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5852</TotalTime>
  <Words>1993</Words>
  <Application>Microsoft Macintosh PowerPoint</Application>
  <PresentationFormat>On-screen Show (4:3)</PresentationFormat>
  <Paragraphs>249</Paragraphs>
  <Slides>28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Cambria</vt:lpstr>
      <vt:lpstr>Symbol</vt:lpstr>
      <vt:lpstr>Clarity</vt:lpstr>
      <vt:lpstr>Oltre il libro</vt:lpstr>
      <vt:lpstr>Agenda</vt:lpstr>
      <vt:lpstr>Benvenuti a tutti</vt:lpstr>
      <vt:lpstr>Introduzione: Intervento precoce</vt:lpstr>
      <vt:lpstr>Introduzione: Intervento precoce</vt:lpstr>
      <vt:lpstr>Obiettivo del 1° incontro</vt:lpstr>
      <vt:lpstr>Come scegliere i libri</vt:lpstr>
      <vt:lpstr>Libri sensoriali</vt:lpstr>
      <vt:lpstr>Esercitazione</vt:lpstr>
      <vt:lpstr>Libri con singole immagini</vt:lpstr>
      <vt:lpstr>Libri descrittivi</vt:lpstr>
      <vt:lpstr>Esercitazione</vt:lpstr>
      <vt:lpstr>Libri con storie</vt:lpstr>
      <vt:lpstr>Libri con storie</vt:lpstr>
      <vt:lpstr>Esercitazione (di gruppo)</vt:lpstr>
      <vt:lpstr>Libri senza parole</vt:lpstr>
      <vt:lpstr>Conclusione: Scelta del Libro</vt:lpstr>
      <vt:lpstr>Come usare i libri</vt:lpstr>
      <vt:lpstr>Come usare i libri</vt:lpstr>
      <vt:lpstr>Come usare i libri</vt:lpstr>
      <vt:lpstr>Video filmato</vt:lpstr>
      <vt:lpstr>Le strategie che favoriscono la lettura dialogica sono:</vt:lpstr>
      <vt:lpstr>Come usare i libri: attenzione</vt:lpstr>
      <vt:lpstr>Come condividere i libri</vt:lpstr>
      <vt:lpstr>Attività da fare a casa</vt:lpstr>
      <vt:lpstr>PowerPoint Presentation</vt:lpstr>
      <vt:lpstr>PowerPoint Presentation</vt:lpstr>
      <vt:lpstr>Grazie per la vostra presenza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Oltre il libro</dc:title>
  <dc:creator>Luigi Girolametto</dc:creator>
  <cp:lastModifiedBy>Luigi Girolametto</cp:lastModifiedBy>
  <cp:revision>39</cp:revision>
  <dcterms:created xsi:type="dcterms:W3CDTF">2016-07-06T12:18:18Z</dcterms:created>
  <dcterms:modified xsi:type="dcterms:W3CDTF">2021-11-28T11:39:43Z</dcterms:modified>
</cp:coreProperties>
</file>